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271" r:id="rId4"/>
    <p:sldId id="272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81" r:id="rId26"/>
    <p:sldId id="283" r:id="rId27"/>
    <p:sldId id="284" r:id="rId28"/>
    <p:sldId id="285" r:id="rId29"/>
    <p:sldId id="293" r:id="rId30"/>
    <p:sldId id="295" r:id="rId31"/>
    <p:sldId id="298" r:id="rId32"/>
    <p:sldId id="299" r:id="rId33"/>
    <p:sldId id="300" r:id="rId34"/>
    <p:sldId id="301" r:id="rId35"/>
    <p:sldId id="302" r:id="rId36"/>
    <p:sldId id="303" r:id="rId37"/>
    <p:sldId id="294" r:id="rId38"/>
    <p:sldId id="286" r:id="rId3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0662" autoAdjust="0"/>
    <p:restoredTop sz="94280" autoAdjust="0"/>
  </p:normalViewPr>
  <p:slideViewPr>
    <p:cSldViewPr snapToGrid="0">
      <p:cViewPr varScale="1">
        <p:scale>
          <a:sx n="73" d="100"/>
          <a:sy n="73" d="100"/>
        </p:scale>
        <p:origin x="-798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E88ABD-54B7-4B1A-8CB1-67D77CC022F1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B03E5C31-BE5E-4D42-A458-BE4A6CCED784}">
      <dgm:prSet phldrT="[Текст]" custT="1"/>
      <dgm:spPr/>
      <dgm:t>
        <a:bodyPr/>
        <a:lstStyle/>
        <a:p>
          <a:r>
            <a:rPr lang="ru-RU" sz="3200" dirty="0"/>
            <a:t>Администрация ОО</a:t>
          </a:r>
        </a:p>
      </dgm:t>
    </dgm:pt>
    <dgm:pt modelId="{3254489A-0A80-4E7C-B5FC-7ADC06119B38}" type="parTrans" cxnId="{CE314954-2E6D-468D-A183-571FF1537365}">
      <dgm:prSet/>
      <dgm:spPr/>
      <dgm:t>
        <a:bodyPr/>
        <a:lstStyle/>
        <a:p>
          <a:endParaRPr lang="ru-RU"/>
        </a:p>
      </dgm:t>
    </dgm:pt>
    <dgm:pt modelId="{EBF85985-418E-45E2-ADDC-359FE707C735}" type="sibTrans" cxnId="{CE314954-2E6D-468D-A183-571FF1537365}">
      <dgm:prSet/>
      <dgm:spPr/>
      <dgm:t>
        <a:bodyPr/>
        <a:lstStyle/>
        <a:p>
          <a:endParaRPr lang="ru-RU"/>
        </a:p>
      </dgm:t>
    </dgm:pt>
    <dgm:pt modelId="{3637B05F-04B5-4551-97D0-C00951AED62D}">
      <dgm:prSet phldrT="[Текст]" custT="1"/>
      <dgm:spPr/>
      <dgm:t>
        <a:bodyPr/>
        <a:lstStyle/>
        <a:p>
          <a:r>
            <a:rPr lang="ru-RU" sz="1800" dirty="0"/>
            <a:t>Создание организационных, кадровых, материально-технических условий для реализации АООП</a:t>
          </a:r>
        </a:p>
      </dgm:t>
    </dgm:pt>
    <dgm:pt modelId="{CE25C736-3664-499B-BC42-A754F06610EF}" type="parTrans" cxnId="{52CC3523-504C-4C5F-B451-36648FA7C8F1}">
      <dgm:prSet/>
      <dgm:spPr/>
      <dgm:t>
        <a:bodyPr/>
        <a:lstStyle/>
        <a:p>
          <a:endParaRPr lang="ru-RU"/>
        </a:p>
      </dgm:t>
    </dgm:pt>
    <dgm:pt modelId="{DB566B6D-3A7C-420F-B334-FE05FCE129D6}" type="sibTrans" cxnId="{52CC3523-504C-4C5F-B451-36648FA7C8F1}">
      <dgm:prSet/>
      <dgm:spPr/>
      <dgm:t>
        <a:bodyPr/>
        <a:lstStyle/>
        <a:p>
          <a:endParaRPr lang="ru-RU"/>
        </a:p>
      </dgm:t>
    </dgm:pt>
    <dgm:pt modelId="{9A1E2C9E-2685-43EA-BA18-E67259D65247}">
      <dgm:prSet phldrT="[Текст]" custT="1"/>
      <dgm:spPr/>
      <dgm:t>
        <a:bodyPr/>
        <a:lstStyle/>
        <a:p>
          <a:r>
            <a:rPr lang="ru-RU" sz="1800" dirty="0"/>
            <a:t>Организация мониторинга эффективности реализации АООП</a:t>
          </a:r>
        </a:p>
      </dgm:t>
    </dgm:pt>
    <dgm:pt modelId="{A2AA65AB-D091-4A74-BAD3-41BEF5A9F015}" type="parTrans" cxnId="{49AC9AE9-D20E-433F-8C0B-09655AC8C244}">
      <dgm:prSet/>
      <dgm:spPr/>
      <dgm:t>
        <a:bodyPr/>
        <a:lstStyle/>
        <a:p>
          <a:endParaRPr lang="ru-RU"/>
        </a:p>
      </dgm:t>
    </dgm:pt>
    <dgm:pt modelId="{B7554363-81B0-4125-9CF6-40763430C137}" type="sibTrans" cxnId="{49AC9AE9-D20E-433F-8C0B-09655AC8C244}">
      <dgm:prSet/>
      <dgm:spPr/>
      <dgm:t>
        <a:bodyPr/>
        <a:lstStyle/>
        <a:p>
          <a:endParaRPr lang="ru-RU"/>
        </a:p>
      </dgm:t>
    </dgm:pt>
    <dgm:pt modelId="{73CC6BFF-D090-4B39-AEB7-D7C12A395291}">
      <dgm:prSet phldrT="[Текст]"/>
      <dgm:spPr/>
      <dgm:t>
        <a:bodyPr/>
        <a:lstStyle/>
        <a:p>
          <a:r>
            <a:rPr lang="ru-RU" dirty="0"/>
            <a:t>Педагогические сотрудники</a:t>
          </a:r>
        </a:p>
      </dgm:t>
    </dgm:pt>
    <dgm:pt modelId="{575A36DB-DD64-4260-B7FD-CA76D8852848}" type="parTrans" cxnId="{B69D0F38-384F-421D-ACF9-21E4F78B8A3F}">
      <dgm:prSet/>
      <dgm:spPr/>
      <dgm:t>
        <a:bodyPr/>
        <a:lstStyle/>
        <a:p>
          <a:endParaRPr lang="ru-RU"/>
        </a:p>
      </dgm:t>
    </dgm:pt>
    <dgm:pt modelId="{90959586-CDD9-45FE-8A9F-3BE161443983}" type="sibTrans" cxnId="{B69D0F38-384F-421D-ACF9-21E4F78B8A3F}">
      <dgm:prSet/>
      <dgm:spPr/>
      <dgm:t>
        <a:bodyPr/>
        <a:lstStyle/>
        <a:p>
          <a:endParaRPr lang="ru-RU"/>
        </a:p>
      </dgm:t>
    </dgm:pt>
    <dgm:pt modelId="{2CC77EF3-4C37-4124-9141-B61CD96DFEC7}">
      <dgm:prSet phldrT="[Текст]" custT="1"/>
      <dgm:spPr/>
      <dgm:t>
        <a:bodyPr/>
        <a:lstStyle/>
        <a:p>
          <a:r>
            <a:rPr lang="ru-RU" sz="1600" dirty="0"/>
            <a:t>Осуществление образовательной деятельности в рамках урочной и внеурочной работы</a:t>
          </a:r>
        </a:p>
      </dgm:t>
    </dgm:pt>
    <dgm:pt modelId="{9077B0FF-1BBC-4D08-A5B8-808D12FB8581}" type="parTrans" cxnId="{1CE63A7A-AF30-45A3-9F7F-7F6C04041BBB}">
      <dgm:prSet/>
      <dgm:spPr/>
      <dgm:t>
        <a:bodyPr/>
        <a:lstStyle/>
        <a:p>
          <a:endParaRPr lang="ru-RU"/>
        </a:p>
      </dgm:t>
    </dgm:pt>
    <dgm:pt modelId="{DC6257AD-51E4-4BEE-89B4-A1458AA72FFC}" type="sibTrans" cxnId="{1CE63A7A-AF30-45A3-9F7F-7F6C04041BBB}">
      <dgm:prSet/>
      <dgm:spPr/>
      <dgm:t>
        <a:bodyPr/>
        <a:lstStyle/>
        <a:p>
          <a:endParaRPr lang="ru-RU"/>
        </a:p>
      </dgm:t>
    </dgm:pt>
    <dgm:pt modelId="{A1886A84-DFBB-4942-A4DA-B6BCD86A7740}">
      <dgm:prSet phldrT="[Текст]" custT="1"/>
      <dgm:spPr/>
      <dgm:t>
        <a:bodyPr/>
        <a:lstStyle/>
        <a:p>
          <a:r>
            <a:rPr lang="ru-RU" sz="1600" dirty="0"/>
            <a:t>Формирование запроса к администрации ОО</a:t>
          </a:r>
        </a:p>
      </dgm:t>
    </dgm:pt>
    <dgm:pt modelId="{92229DD4-3C2D-48F9-897F-E69F2C862959}" type="parTrans" cxnId="{A982FE85-F2C4-4C2D-AF9A-20EBFF70C460}">
      <dgm:prSet/>
      <dgm:spPr/>
      <dgm:t>
        <a:bodyPr/>
        <a:lstStyle/>
        <a:p>
          <a:endParaRPr lang="ru-RU"/>
        </a:p>
      </dgm:t>
    </dgm:pt>
    <dgm:pt modelId="{B0FB5683-C43F-4F5A-AF07-6A0F031B747B}" type="sibTrans" cxnId="{A982FE85-F2C4-4C2D-AF9A-20EBFF70C460}">
      <dgm:prSet/>
      <dgm:spPr/>
      <dgm:t>
        <a:bodyPr/>
        <a:lstStyle/>
        <a:p>
          <a:endParaRPr lang="ru-RU"/>
        </a:p>
      </dgm:t>
    </dgm:pt>
    <dgm:pt modelId="{9CD208CC-6754-4148-83EA-436FC396975A}">
      <dgm:prSet phldrT="[Текст]"/>
      <dgm:spPr/>
      <dgm:t>
        <a:bodyPr/>
        <a:lstStyle/>
        <a:p>
          <a:r>
            <a:rPr lang="ru-RU" dirty="0"/>
            <a:t>Специалисты службы ППС</a:t>
          </a:r>
        </a:p>
      </dgm:t>
    </dgm:pt>
    <dgm:pt modelId="{42AF51E2-351C-4897-B044-7ED144D0CA3B}" type="parTrans" cxnId="{6E6AA936-EB4D-47A5-9FB1-4636AE943543}">
      <dgm:prSet/>
      <dgm:spPr/>
      <dgm:t>
        <a:bodyPr/>
        <a:lstStyle/>
        <a:p>
          <a:endParaRPr lang="ru-RU"/>
        </a:p>
      </dgm:t>
    </dgm:pt>
    <dgm:pt modelId="{92321A5D-4755-4519-833D-54AD6FC37AED}" type="sibTrans" cxnId="{6E6AA936-EB4D-47A5-9FB1-4636AE943543}">
      <dgm:prSet/>
      <dgm:spPr/>
      <dgm:t>
        <a:bodyPr/>
        <a:lstStyle/>
        <a:p>
          <a:endParaRPr lang="ru-RU"/>
        </a:p>
      </dgm:t>
    </dgm:pt>
    <dgm:pt modelId="{F2020EFC-E387-43A8-B5EE-3AE8E3040250}">
      <dgm:prSet phldrT="[Текст]" custT="1"/>
      <dgm:spPr/>
      <dgm:t>
        <a:bodyPr/>
        <a:lstStyle/>
        <a:p>
          <a:r>
            <a:rPr lang="ru-RU" sz="1600" dirty="0"/>
            <a:t>Проведение групповых и индивидуальных коррекционно-развивающих занятий</a:t>
          </a:r>
        </a:p>
      </dgm:t>
    </dgm:pt>
    <dgm:pt modelId="{03F0AEB8-6F73-4A56-B2B4-D9D5602896D1}" type="parTrans" cxnId="{068D1D8A-5930-492C-B2EE-5E69B0E800C7}">
      <dgm:prSet/>
      <dgm:spPr/>
      <dgm:t>
        <a:bodyPr/>
        <a:lstStyle/>
        <a:p>
          <a:endParaRPr lang="ru-RU"/>
        </a:p>
      </dgm:t>
    </dgm:pt>
    <dgm:pt modelId="{A3869893-154B-495A-98FD-1778AD8CF3F7}" type="sibTrans" cxnId="{068D1D8A-5930-492C-B2EE-5E69B0E800C7}">
      <dgm:prSet/>
      <dgm:spPr/>
      <dgm:t>
        <a:bodyPr/>
        <a:lstStyle/>
        <a:p>
          <a:endParaRPr lang="ru-RU"/>
        </a:p>
      </dgm:t>
    </dgm:pt>
    <dgm:pt modelId="{C82288C5-5F96-4265-819B-4DAE555F4E66}">
      <dgm:prSet phldrT="[Текст]" custT="1"/>
      <dgm:spPr/>
      <dgm:t>
        <a:bodyPr/>
        <a:lstStyle/>
        <a:p>
          <a:r>
            <a:rPr lang="ru-RU" sz="1600" dirty="0"/>
            <a:t>Осуществление текущей, итоговой диагностики динамики развития обучающихся с ОВЗ</a:t>
          </a:r>
        </a:p>
      </dgm:t>
    </dgm:pt>
    <dgm:pt modelId="{73684B19-9843-45AE-A15C-82D8D2C74B0F}" type="parTrans" cxnId="{2F180AB0-A80B-494F-BB20-3A47206C698A}">
      <dgm:prSet/>
      <dgm:spPr/>
      <dgm:t>
        <a:bodyPr/>
        <a:lstStyle/>
        <a:p>
          <a:endParaRPr lang="ru-RU"/>
        </a:p>
      </dgm:t>
    </dgm:pt>
    <dgm:pt modelId="{026DE632-C015-45A7-92EF-8B283D9FE949}" type="sibTrans" cxnId="{2F180AB0-A80B-494F-BB20-3A47206C698A}">
      <dgm:prSet/>
      <dgm:spPr/>
      <dgm:t>
        <a:bodyPr/>
        <a:lstStyle/>
        <a:p>
          <a:endParaRPr lang="ru-RU"/>
        </a:p>
      </dgm:t>
    </dgm:pt>
    <dgm:pt modelId="{4274DF1C-F590-4E2D-85A3-B591E9CF978A}">
      <dgm:prSet phldrT="[Текст]" custT="1"/>
      <dgm:spPr/>
      <dgm:t>
        <a:bodyPr/>
        <a:lstStyle/>
        <a:p>
          <a:r>
            <a:rPr lang="ru-RU" sz="1600" dirty="0"/>
            <a:t>Проведение промежуточной и итоговой диагностики  освоения обучающимися АООП</a:t>
          </a:r>
        </a:p>
      </dgm:t>
    </dgm:pt>
    <dgm:pt modelId="{946FE98B-6785-4CDA-98E7-E271BF4147EF}" type="parTrans" cxnId="{A96E3124-D562-45BA-B154-BFB255D28E1E}">
      <dgm:prSet/>
      <dgm:spPr/>
      <dgm:t>
        <a:bodyPr/>
        <a:lstStyle/>
        <a:p>
          <a:endParaRPr lang="ru-RU"/>
        </a:p>
      </dgm:t>
    </dgm:pt>
    <dgm:pt modelId="{6F83AE0C-4298-47C4-BD57-790FE048EEEF}" type="sibTrans" cxnId="{A96E3124-D562-45BA-B154-BFB255D28E1E}">
      <dgm:prSet/>
      <dgm:spPr/>
      <dgm:t>
        <a:bodyPr/>
        <a:lstStyle/>
        <a:p>
          <a:endParaRPr lang="ru-RU"/>
        </a:p>
      </dgm:t>
    </dgm:pt>
    <dgm:pt modelId="{D98425DE-3CF7-457D-BF2F-CC2B3B18186D}">
      <dgm:prSet phldrT="[Текст]" custT="1"/>
      <dgm:spPr/>
      <dgm:t>
        <a:bodyPr/>
        <a:lstStyle/>
        <a:p>
          <a:r>
            <a:rPr lang="ru-RU" sz="1600" dirty="0"/>
            <a:t>Оказание методической помощи и психолого-педагогической поддержки всем участникам образовательных отношений</a:t>
          </a:r>
        </a:p>
      </dgm:t>
    </dgm:pt>
    <dgm:pt modelId="{558FF770-8D63-4138-98AD-31F55861D64E}" type="parTrans" cxnId="{6ED9EB9F-D7AC-4B8E-8A8B-95200946D9A2}">
      <dgm:prSet/>
      <dgm:spPr/>
      <dgm:t>
        <a:bodyPr/>
        <a:lstStyle/>
        <a:p>
          <a:endParaRPr lang="ru-RU"/>
        </a:p>
      </dgm:t>
    </dgm:pt>
    <dgm:pt modelId="{2F93CBB4-CBA7-4138-9E90-7BCDB1F4BBFE}" type="sibTrans" cxnId="{6ED9EB9F-D7AC-4B8E-8A8B-95200946D9A2}">
      <dgm:prSet/>
      <dgm:spPr/>
      <dgm:t>
        <a:bodyPr/>
        <a:lstStyle/>
        <a:p>
          <a:endParaRPr lang="ru-RU"/>
        </a:p>
      </dgm:t>
    </dgm:pt>
    <dgm:pt modelId="{743DE907-DDD4-4DEB-A6DA-84A3B21EFADC}" type="pres">
      <dgm:prSet presAssocID="{41E88ABD-54B7-4B1A-8CB1-67D77CC022F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A4685AA6-2999-4049-99BD-93EFDFE8CB41}" type="pres">
      <dgm:prSet presAssocID="{B03E5C31-BE5E-4D42-A458-BE4A6CCED784}" presName="linNode" presStyleCnt="0"/>
      <dgm:spPr/>
    </dgm:pt>
    <dgm:pt modelId="{63CECACA-63D9-4EDF-8739-7887CEF8E557}" type="pres">
      <dgm:prSet presAssocID="{B03E5C31-BE5E-4D42-A458-BE4A6CCED78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B8C4264-EA7F-41D1-A432-00B8B409A1F8}" type="pres">
      <dgm:prSet presAssocID="{B03E5C31-BE5E-4D42-A458-BE4A6CCED78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A798B22-B7D8-4CE9-8054-F16C8D1827A2}" type="pres">
      <dgm:prSet presAssocID="{EBF85985-418E-45E2-ADDC-359FE707C735}" presName="sp" presStyleCnt="0"/>
      <dgm:spPr/>
    </dgm:pt>
    <dgm:pt modelId="{26CB1996-1BEB-4ADD-9E84-D1C662C35B7C}" type="pres">
      <dgm:prSet presAssocID="{73CC6BFF-D090-4B39-AEB7-D7C12A395291}" presName="linNode" presStyleCnt="0"/>
      <dgm:spPr/>
    </dgm:pt>
    <dgm:pt modelId="{7373839C-6FCD-47AD-B670-17F498373791}" type="pres">
      <dgm:prSet presAssocID="{73CC6BFF-D090-4B39-AEB7-D7C12A39529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87B6D43-4243-495E-848C-4954E14F27B3}" type="pres">
      <dgm:prSet presAssocID="{73CC6BFF-D090-4B39-AEB7-D7C12A395291}" presName="descendantText" presStyleLbl="alignAccFollowNode1" presStyleIdx="1" presStyleCnt="3" custScaleY="11773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892C70D-EE85-4A1F-8C46-7B3D442F9224}" type="pres">
      <dgm:prSet presAssocID="{90959586-CDD9-45FE-8A9F-3BE161443983}" presName="sp" presStyleCnt="0"/>
      <dgm:spPr/>
    </dgm:pt>
    <dgm:pt modelId="{9F1108BD-AA8D-48D1-85D8-F4124860F986}" type="pres">
      <dgm:prSet presAssocID="{9CD208CC-6754-4148-83EA-436FC396975A}" presName="linNode" presStyleCnt="0"/>
      <dgm:spPr/>
    </dgm:pt>
    <dgm:pt modelId="{BCBC5BA9-732B-4B36-8826-6F147101BA37}" type="pres">
      <dgm:prSet presAssocID="{9CD208CC-6754-4148-83EA-436FC396975A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1669AC8-2ED9-4B20-AA30-9D203333D088}" type="pres">
      <dgm:prSet presAssocID="{9CD208CC-6754-4148-83EA-436FC396975A}" presName="descendantText" presStyleLbl="alignAccFollowNode1" presStyleIdx="2" presStyleCnt="3" custScaleY="12216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6E6AA936-EB4D-47A5-9FB1-4636AE943543}" srcId="{41E88ABD-54B7-4B1A-8CB1-67D77CC022F1}" destId="{9CD208CC-6754-4148-83EA-436FC396975A}" srcOrd="2" destOrd="0" parTransId="{42AF51E2-351C-4897-B044-7ED144D0CA3B}" sibTransId="{92321A5D-4755-4519-833D-54AD6FC37AED}"/>
    <dgm:cxn modelId="{1CE63A7A-AF30-45A3-9F7F-7F6C04041BBB}" srcId="{73CC6BFF-D090-4B39-AEB7-D7C12A395291}" destId="{2CC77EF3-4C37-4124-9141-B61CD96DFEC7}" srcOrd="0" destOrd="0" parTransId="{9077B0FF-1BBC-4D08-A5B8-808D12FB8581}" sibTransId="{DC6257AD-51E4-4BEE-89B4-A1458AA72FFC}"/>
    <dgm:cxn modelId="{7B4B54BD-386C-4547-BB69-392ADA3D99F8}" type="presOf" srcId="{41E88ABD-54B7-4B1A-8CB1-67D77CC022F1}" destId="{743DE907-DDD4-4DEB-A6DA-84A3B21EFADC}" srcOrd="0" destOrd="0" presId="urn:microsoft.com/office/officeart/2005/8/layout/vList5"/>
    <dgm:cxn modelId="{A96E3124-D562-45BA-B154-BFB255D28E1E}" srcId="{73CC6BFF-D090-4B39-AEB7-D7C12A395291}" destId="{4274DF1C-F590-4E2D-85A3-B591E9CF978A}" srcOrd="2" destOrd="0" parTransId="{946FE98B-6785-4CDA-98E7-E271BF4147EF}" sibTransId="{6F83AE0C-4298-47C4-BD57-790FE048EEEF}"/>
    <dgm:cxn modelId="{C7EADD74-AC57-4133-9076-AC2AD134D95A}" type="presOf" srcId="{73CC6BFF-D090-4B39-AEB7-D7C12A395291}" destId="{7373839C-6FCD-47AD-B670-17F498373791}" srcOrd="0" destOrd="0" presId="urn:microsoft.com/office/officeart/2005/8/layout/vList5"/>
    <dgm:cxn modelId="{D9913762-6A7D-4C3E-8C02-78FF497A8C43}" type="presOf" srcId="{3637B05F-04B5-4551-97D0-C00951AED62D}" destId="{FB8C4264-EA7F-41D1-A432-00B8B409A1F8}" srcOrd="0" destOrd="0" presId="urn:microsoft.com/office/officeart/2005/8/layout/vList5"/>
    <dgm:cxn modelId="{A982FE85-F2C4-4C2D-AF9A-20EBFF70C460}" srcId="{73CC6BFF-D090-4B39-AEB7-D7C12A395291}" destId="{A1886A84-DFBB-4942-A4DA-B6BCD86A7740}" srcOrd="1" destOrd="0" parTransId="{92229DD4-3C2D-48F9-897F-E69F2C862959}" sibTransId="{B0FB5683-C43F-4F5A-AF07-6A0F031B747B}"/>
    <dgm:cxn modelId="{49AC9AE9-D20E-433F-8C0B-09655AC8C244}" srcId="{B03E5C31-BE5E-4D42-A458-BE4A6CCED784}" destId="{9A1E2C9E-2685-43EA-BA18-E67259D65247}" srcOrd="1" destOrd="0" parTransId="{A2AA65AB-D091-4A74-BAD3-41BEF5A9F015}" sibTransId="{B7554363-81B0-4125-9CF6-40763430C137}"/>
    <dgm:cxn modelId="{52CC3523-504C-4C5F-B451-36648FA7C8F1}" srcId="{B03E5C31-BE5E-4D42-A458-BE4A6CCED784}" destId="{3637B05F-04B5-4551-97D0-C00951AED62D}" srcOrd="0" destOrd="0" parTransId="{CE25C736-3664-499B-BC42-A754F06610EF}" sibTransId="{DB566B6D-3A7C-420F-B334-FE05FCE129D6}"/>
    <dgm:cxn modelId="{6ED9EB9F-D7AC-4B8E-8A8B-95200946D9A2}" srcId="{9CD208CC-6754-4148-83EA-436FC396975A}" destId="{D98425DE-3CF7-457D-BF2F-CC2B3B18186D}" srcOrd="1" destOrd="0" parTransId="{558FF770-8D63-4138-98AD-31F55861D64E}" sibTransId="{2F93CBB4-CBA7-4138-9E90-7BCDB1F4BBFE}"/>
    <dgm:cxn modelId="{D04316E3-FD9A-4148-ADAD-3A8BF63B0392}" type="presOf" srcId="{B03E5C31-BE5E-4D42-A458-BE4A6CCED784}" destId="{63CECACA-63D9-4EDF-8739-7887CEF8E557}" srcOrd="0" destOrd="0" presId="urn:microsoft.com/office/officeart/2005/8/layout/vList5"/>
    <dgm:cxn modelId="{9C7DCCF8-C33D-4EF6-ADEF-0A09D0B62B12}" type="presOf" srcId="{9CD208CC-6754-4148-83EA-436FC396975A}" destId="{BCBC5BA9-732B-4B36-8826-6F147101BA37}" srcOrd="0" destOrd="0" presId="urn:microsoft.com/office/officeart/2005/8/layout/vList5"/>
    <dgm:cxn modelId="{AA61454B-B154-4B71-9A76-7D8388C6AD6A}" type="presOf" srcId="{F2020EFC-E387-43A8-B5EE-3AE8E3040250}" destId="{11669AC8-2ED9-4B20-AA30-9D203333D088}" srcOrd="0" destOrd="0" presId="urn:microsoft.com/office/officeart/2005/8/layout/vList5"/>
    <dgm:cxn modelId="{2F180AB0-A80B-494F-BB20-3A47206C698A}" srcId="{9CD208CC-6754-4148-83EA-436FC396975A}" destId="{C82288C5-5F96-4265-819B-4DAE555F4E66}" srcOrd="2" destOrd="0" parTransId="{73684B19-9843-45AE-A15C-82D8D2C74B0F}" sibTransId="{026DE632-C015-45A7-92EF-8B283D9FE949}"/>
    <dgm:cxn modelId="{068D1D8A-5930-492C-B2EE-5E69B0E800C7}" srcId="{9CD208CC-6754-4148-83EA-436FC396975A}" destId="{F2020EFC-E387-43A8-B5EE-3AE8E3040250}" srcOrd="0" destOrd="0" parTransId="{03F0AEB8-6F73-4A56-B2B4-D9D5602896D1}" sibTransId="{A3869893-154B-495A-98FD-1778AD8CF3F7}"/>
    <dgm:cxn modelId="{CE314954-2E6D-468D-A183-571FF1537365}" srcId="{41E88ABD-54B7-4B1A-8CB1-67D77CC022F1}" destId="{B03E5C31-BE5E-4D42-A458-BE4A6CCED784}" srcOrd="0" destOrd="0" parTransId="{3254489A-0A80-4E7C-B5FC-7ADC06119B38}" sibTransId="{EBF85985-418E-45E2-ADDC-359FE707C735}"/>
    <dgm:cxn modelId="{F95CA952-7346-42F2-A63E-DB1DB862952C}" type="presOf" srcId="{D98425DE-3CF7-457D-BF2F-CC2B3B18186D}" destId="{11669AC8-2ED9-4B20-AA30-9D203333D088}" srcOrd="0" destOrd="1" presId="urn:microsoft.com/office/officeart/2005/8/layout/vList5"/>
    <dgm:cxn modelId="{D489C02E-EEDA-463F-8181-DC04829D533D}" type="presOf" srcId="{4274DF1C-F590-4E2D-85A3-B591E9CF978A}" destId="{287B6D43-4243-495E-848C-4954E14F27B3}" srcOrd="0" destOrd="2" presId="urn:microsoft.com/office/officeart/2005/8/layout/vList5"/>
    <dgm:cxn modelId="{E28A280F-A703-49F5-98F9-CFCDDEAB2811}" type="presOf" srcId="{9A1E2C9E-2685-43EA-BA18-E67259D65247}" destId="{FB8C4264-EA7F-41D1-A432-00B8B409A1F8}" srcOrd="0" destOrd="1" presId="urn:microsoft.com/office/officeart/2005/8/layout/vList5"/>
    <dgm:cxn modelId="{C988D1C4-7C4F-44A3-8493-3AF70ACEE7FD}" type="presOf" srcId="{2CC77EF3-4C37-4124-9141-B61CD96DFEC7}" destId="{287B6D43-4243-495E-848C-4954E14F27B3}" srcOrd="0" destOrd="0" presId="urn:microsoft.com/office/officeart/2005/8/layout/vList5"/>
    <dgm:cxn modelId="{49E70B36-93F6-4D0C-9D21-79F117E4A1C3}" type="presOf" srcId="{A1886A84-DFBB-4942-A4DA-B6BCD86A7740}" destId="{287B6D43-4243-495E-848C-4954E14F27B3}" srcOrd="0" destOrd="1" presId="urn:microsoft.com/office/officeart/2005/8/layout/vList5"/>
    <dgm:cxn modelId="{01AC2790-7AF8-404A-8DCF-825997AD85E3}" type="presOf" srcId="{C82288C5-5F96-4265-819B-4DAE555F4E66}" destId="{11669AC8-2ED9-4B20-AA30-9D203333D088}" srcOrd="0" destOrd="2" presId="urn:microsoft.com/office/officeart/2005/8/layout/vList5"/>
    <dgm:cxn modelId="{B69D0F38-384F-421D-ACF9-21E4F78B8A3F}" srcId="{41E88ABD-54B7-4B1A-8CB1-67D77CC022F1}" destId="{73CC6BFF-D090-4B39-AEB7-D7C12A395291}" srcOrd="1" destOrd="0" parTransId="{575A36DB-DD64-4260-B7FD-CA76D8852848}" sibTransId="{90959586-CDD9-45FE-8A9F-3BE161443983}"/>
    <dgm:cxn modelId="{FEAE26EC-1AF1-4199-AD8B-07E93BC5B6AE}" type="presParOf" srcId="{743DE907-DDD4-4DEB-A6DA-84A3B21EFADC}" destId="{A4685AA6-2999-4049-99BD-93EFDFE8CB41}" srcOrd="0" destOrd="0" presId="urn:microsoft.com/office/officeart/2005/8/layout/vList5"/>
    <dgm:cxn modelId="{0CE025B8-768B-4823-9A9D-A13B0A791275}" type="presParOf" srcId="{A4685AA6-2999-4049-99BD-93EFDFE8CB41}" destId="{63CECACA-63D9-4EDF-8739-7887CEF8E557}" srcOrd="0" destOrd="0" presId="urn:microsoft.com/office/officeart/2005/8/layout/vList5"/>
    <dgm:cxn modelId="{4CF4DA57-66C5-49A8-85A0-1452B4D5E9A9}" type="presParOf" srcId="{A4685AA6-2999-4049-99BD-93EFDFE8CB41}" destId="{FB8C4264-EA7F-41D1-A432-00B8B409A1F8}" srcOrd="1" destOrd="0" presId="urn:microsoft.com/office/officeart/2005/8/layout/vList5"/>
    <dgm:cxn modelId="{B5427CB3-76B7-48A5-97BA-99232144092A}" type="presParOf" srcId="{743DE907-DDD4-4DEB-A6DA-84A3B21EFADC}" destId="{6A798B22-B7D8-4CE9-8054-F16C8D1827A2}" srcOrd="1" destOrd="0" presId="urn:microsoft.com/office/officeart/2005/8/layout/vList5"/>
    <dgm:cxn modelId="{5B1F0825-1AB5-4EB5-B07A-5D10A871A286}" type="presParOf" srcId="{743DE907-DDD4-4DEB-A6DA-84A3B21EFADC}" destId="{26CB1996-1BEB-4ADD-9E84-D1C662C35B7C}" srcOrd="2" destOrd="0" presId="urn:microsoft.com/office/officeart/2005/8/layout/vList5"/>
    <dgm:cxn modelId="{DA8341D2-C7C5-47E4-959D-B02CD264C4D1}" type="presParOf" srcId="{26CB1996-1BEB-4ADD-9E84-D1C662C35B7C}" destId="{7373839C-6FCD-47AD-B670-17F498373791}" srcOrd="0" destOrd="0" presId="urn:microsoft.com/office/officeart/2005/8/layout/vList5"/>
    <dgm:cxn modelId="{D827B1D4-5DDC-491C-9A1A-9A68008F8AD9}" type="presParOf" srcId="{26CB1996-1BEB-4ADD-9E84-D1C662C35B7C}" destId="{287B6D43-4243-495E-848C-4954E14F27B3}" srcOrd="1" destOrd="0" presId="urn:microsoft.com/office/officeart/2005/8/layout/vList5"/>
    <dgm:cxn modelId="{448C7363-3B15-478E-82D7-E01BDACD0CFB}" type="presParOf" srcId="{743DE907-DDD4-4DEB-A6DA-84A3B21EFADC}" destId="{0892C70D-EE85-4A1F-8C46-7B3D442F9224}" srcOrd="3" destOrd="0" presId="urn:microsoft.com/office/officeart/2005/8/layout/vList5"/>
    <dgm:cxn modelId="{3E6E945A-5627-495B-A5B1-1332AC22A934}" type="presParOf" srcId="{743DE907-DDD4-4DEB-A6DA-84A3B21EFADC}" destId="{9F1108BD-AA8D-48D1-85D8-F4124860F986}" srcOrd="4" destOrd="0" presId="urn:microsoft.com/office/officeart/2005/8/layout/vList5"/>
    <dgm:cxn modelId="{CFD24DF9-AA42-4362-BE42-19B207E1BAFF}" type="presParOf" srcId="{9F1108BD-AA8D-48D1-85D8-F4124860F986}" destId="{BCBC5BA9-732B-4B36-8826-6F147101BA37}" srcOrd="0" destOrd="0" presId="urn:microsoft.com/office/officeart/2005/8/layout/vList5"/>
    <dgm:cxn modelId="{35FA5089-C1E1-453B-A517-E8119B7207F0}" type="presParOf" srcId="{9F1108BD-AA8D-48D1-85D8-F4124860F986}" destId="{11669AC8-2ED9-4B20-AA30-9D203333D088}" srcOrd="1" destOrd="0" presId="urn:microsoft.com/office/officeart/2005/8/layout/vList5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8C4264-EA7F-41D1-A432-00B8B409A1F8}">
      <dsp:nvSpPr>
        <dsp:cNvPr id="0" name=""/>
        <dsp:cNvSpPr/>
      </dsp:nvSpPr>
      <dsp:spPr>
        <a:xfrm rot="5400000">
          <a:off x="7672798" y="-3204532"/>
          <a:ext cx="1037272" cy="770958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800" kern="1200" dirty="0"/>
            <a:t>Создание организационных, кадровых, материально-технических условий для реализации АООП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800" kern="1200" dirty="0"/>
            <a:t>Организация мониторинга эффективности реализации АООП</a:t>
          </a:r>
        </a:p>
      </dsp:txBody>
      <dsp:txXfrm rot="-5400000">
        <a:off x="4336642" y="182259"/>
        <a:ext cx="7658950" cy="936002"/>
      </dsp:txXfrm>
    </dsp:sp>
    <dsp:sp modelId="{63CECACA-63D9-4EDF-8739-7887CEF8E557}">
      <dsp:nvSpPr>
        <dsp:cNvPr id="0" name=""/>
        <dsp:cNvSpPr/>
      </dsp:nvSpPr>
      <dsp:spPr>
        <a:xfrm>
          <a:off x="0" y="1964"/>
          <a:ext cx="4336641" cy="129659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 dirty="0"/>
            <a:t>Администрация ОО</a:t>
          </a:r>
        </a:p>
      </dsp:txBody>
      <dsp:txXfrm>
        <a:off x="63294" y="65258"/>
        <a:ext cx="4210053" cy="1170002"/>
      </dsp:txXfrm>
    </dsp:sp>
    <dsp:sp modelId="{287B6D43-4243-495E-848C-4954E14F27B3}">
      <dsp:nvSpPr>
        <dsp:cNvPr id="0" name=""/>
        <dsp:cNvSpPr/>
      </dsp:nvSpPr>
      <dsp:spPr>
        <a:xfrm rot="5400000">
          <a:off x="7580802" y="-1843112"/>
          <a:ext cx="1221263" cy="770958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600" kern="1200" dirty="0"/>
            <a:t>Осуществление образовательной деятельности в рамках урочной и внеурочной работы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600" kern="1200" dirty="0"/>
            <a:t>Формирование запроса к администрации ОО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600" kern="1200" dirty="0"/>
            <a:t>Проведение промежуточной и итоговой диагностики  освоения обучающимися АООП</a:t>
          </a:r>
        </a:p>
      </dsp:txBody>
      <dsp:txXfrm rot="-5400000">
        <a:off x="4336642" y="1460665"/>
        <a:ext cx="7649968" cy="1102029"/>
      </dsp:txXfrm>
    </dsp:sp>
    <dsp:sp modelId="{7373839C-6FCD-47AD-B670-17F498373791}">
      <dsp:nvSpPr>
        <dsp:cNvPr id="0" name=""/>
        <dsp:cNvSpPr/>
      </dsp:nvSpPr>
      <dsp:spPr>
        <a:xfrm>
          <a:off x="0" y="1363384"/>
          <a:ext cx="4336641" cy="129659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600" kern="1200" dirty="0"/>
            <a:t>Педагогические сотрудники</a:t>
          </a:r>
        </a:p>
      </dsp:txBody>
      <dsp:txXfrm>
        <a:off x="63294" y="1426678"/>
        <a:ext cx="4210053" cy="1170002"/>
      </dsp:txXfrm>
    </dsp:sp>
    <dsp:sp modelId="{11669AC8-2ED9-4B20-AA30-9D203333D088}">
      <dsp:nvSpPr>
        <dsp:cNvPr id="0" name=""/>
        <dsp:cNvSpPr/>
      </dsp:nvSpPr>
      <dsp:spPr>
        <a:xfrm rot="5400000">
          <a:off x="7557852" y="-481692"/>
          <a:ext cx="1267163" cy="770958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600" kern="1200" dirty="0"/>
            <a:t>Проведение групповых и индивидуальных коррекционно-развивающих занятий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600" kern="1200" dirty="0"/>
            <a:t>Оказание методической помощи и психолого-педагогической поддержки всем участникам образовательных отношений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u-RU" sz="1600" kern="1200" dirty="0"/>
            <a:t>Осуществление текущей, итоговой диагностики динамики развития обучающихся с ОВЗ</a:t>
          </a:r>
        </a:p>
      </dsp:txBody>
      <dsp:txXfrm rot="-5400000">
        <a:off x="4336641" y="2801377"/>
        <a:ext cx="7647727" cy="1143447"/>
      </dsp:txXfrm>
    </dsp:sp>
    <dsp:sp modelId="{BCBC5BA9-732B-4B36-8826-6F147101BA37}">
      <dsp:nvSpPr>
        <dsp:cNvPr id="0" name=""/>
        <dsp:cNvSpPr/>
      </dsp:nvSpPr>
      <dsp:spPr>
        <a:xfrm>
          <a:off x="0" y="2724804"/>
          <a:ext cx="4336641" cy="129659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600" kern="1200" dirty="0"/>
            <a:t>Специалисты службы ППС</a:t>
          </a:r>
        </a:p>
      </dsp:txBody>
      <dsp:txXfrm>
        <a:off x="63294" y="2788098"/>
        <a:ext cx="4210053" cy="1170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D32B06-70D8-4860-9D94-F8A2F66EC162}" type="datetimeFigureOut">
              <a:rPr lang="ru-RU" smtClean="0"/>
              <a:pPr/>
              <a:t>09.11.2017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3F63D3-4219-432A-947F-84A85BAAB172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3196297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F63D3-4219-432A-947F-84A85BAAB172}" type="slidenum">
              <a:rPr lang="ru-RU" smtClean="0"/>
              <a:pPr/>
              <a:t>23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1789432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F63D3-4219-432A-947F-84A85BAAB172}" type="slidenum">
              <a:rPr lang="ru-RU" smtClean="0"/>
              <a:pPr/>
              <a:t>25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3793562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pPr/>
              <a:t>11/9/2017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r"/>
            <a:r>
              <a:rPr lang="ru-RU" sz="4800" dirty="0"/>
              <a:t>Технология разработки адаптированной основной общеобразовательной программы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ru-RU" b="1" dirty="0">
                <a:solidFill>
                  <a:schemeClr val="bg2">
                    <a:lumMod val="50000"/>
                  </a:schemeClr>
                </a:solidFill>
              </a:rPr>
              <a:t>Наталия Борисова</a:t>
            </a:r>
          </a:p>
          <a:p>
            <a:pPr algn="r"/>
            <a:r>
              <a:rPr lang="ru-RU" b="1" dirty="0" smtClean="0">
                <a:solidFill>
                  <a:schemeClr val="bg2">
                    <a:lumMod val="50000"/>
                  </a:schemeClr>
                </a:solidFill>
              </a:rPr>
              <a:t>ГБОУ </a:t>
            </a:r>
            <a:r>
              <a:rPr lang="ru-RU" b="1" dirty="0">
                <a:solidFill>
                  <a:schemeClr val="bg2">
                    <a:lumMod val="50000"/>
                  </a:schemeClr>
                </a:solidFill>
              </a:rPr>
              <a:t>Школа </a:t>
            </a:r>
            <a:r>
              <a:rPr lang="ru-RU" b="1" dirty="0" smtClean="0">
                <a:solidFill>
                  <a:schemeClr val="bg2">
                    <a:lumMod val="50000"/>
                  </a:schemeClr>
                </a:solidFill>
              </a:rPr>
              <a:t>№518</a:t>
            </a:r>
            <a:endParaRPr lang="ru-RU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6032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97280" y="119271"/>
            <a:ext cx="10058400" cy="16180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> Адаптированная основная общеобразовательная программа НОО обучающихся с ОВЗ 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97280" y="1737360"/>
            <a:ext cx="10193572" cy="4023360"/>
          </a:xfrm>
        </p:spPr>
        <p:txBody>
          <a:bodyPr>
            <a:noAutofit/>
          </a:bodyPr>
          <a:lstStyle/>
          <a:p>
            <a:pPr algn="just"/>
            <a:r>
              <a:rPr lang="ru-RU" sz="2400" dirty="0">
                <a:solidFill>
                  <a:schemeClr val="bg2">
                    <a:lumMod val="50000"/>
                  </a:schemeClr>
                </a:solidFill>
              </a:rPr>
              <a:t>• Адаптированная основная общеобразовательная программа – локальный нормативный акт, описывающий содержание образования и механизм реализации ФГОС для детей с ОВЗ, ФГОС  образования  обучающихся с  УО (ИН)</a:t>
            </a:r>
          </a:p>
          <a:p>
            <a:pPr algn="just"/>
            <a:r>
              <a:rPr lang="ru-RU" sz="2400" dirty="0">
                <a:solidFill>
                  <a:schemeClr val="bg2">
                    <a:lumMod val="50000"/>
                  </a:schemeClr>
                </a:solidFill>
              </a:rPr>
              <a:t>• В ней конкретизируются положения новых образовательных стандартов применительно к особенностям образовательной организации, состава учащихся, места расположения, педагогических возможностей. </a:t>
            </a:r>
          </a:p>
          <a:p>
            <a:pPr algn="just"/>
            <a:r>
              <a:rPr lang="ru-RU" sz="2400" dirty="0">
                <a:solidFill>
                  <a:schemeClr val="bg2">
                    <a:lumMod val="50000"/>
                  </a:schemeClr>
                </a:solidFill>
              </a:rPr>
              <a:t>• Образовательная организация с опорой на Закон об образовании РФ, Концепцию ФГОС, конкретный ФГОС для обучающихся с ОВЗ, Примерные АООП определенного варианта, а также иные документы самостоятельна в составлении своей адаптированной общеобразовательной программы.</a:t>
            </a:r>
          </a:p>
        </p:txBody>
      </p:sp>
    </p:spTree>
    <p:extLst>
      <p:ext uri="{BB962C8B-B14F-4D97-AF65-F5344CB8AC3E}">
        <p14:creationId xmlns="" xmlns:p14="http://schemas.microsoft.com/office/powerpoint/2010/main" val="1708739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97280" y="172278"/>
            <a:ext cx="10058400" cy="167345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>Адаптированная основная общеобразовательная программа НОО обучающихся с ОВЗ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97280" y="2027582"/>
            <a:ext cx="10058400" cy="4094921"/>
          </a:xfrm>
        </p:spPr>
        <p:txBody>
          <a:bodyPr>
            <a:normAutofit/>
          </a:bodyPr>
          <a:lstStyle/>
          <a:p>
            <a:pPr algn="just"/>
            <a:r>
              <a:rPr lang="ru-RU" sz="2400" dirty="0">
                <a:solidFill>
                  <a:schemeClr val="bg2">
                    <a:lumMod val="50000"/>
                  </a:schemeClr>
                </a:solidFill>
              </a:rPr>
              <a:t>Исключительным правом на разработку и утверждение АООП обладает об­разовательная организация. Согласно ч. 5 ст. 12 Федерального закона РФ № 273-ФЗ, «образо­вательные программы самостоятельно разрабатываются и утверждаются организацией, осуществляющей образовательную деятельность».</a:t>
            </a:r>
          </a:p>
          <a:p>
            <a:pPr algn="just"/>
            <a:r>
              <a:rPr lang="ru-RU" sz="2400" dirty="0">
                <a:solidFill>
                  <a:schemeClr val="bg2">
                    <a:lumMod val="50000"/>
                  </a:schemeClr>
                </a:solidFill>
              </a:rPr>
              <a:t> Статья 28 «Компетенция, права,  обя­занности 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ru-RU" sz="2400" dirty="0">
                <a:solidFill>
                  <a:schemeClr val="bg2">
                    <a:lumMod val="50000"/>
                  </a:schemeClr>
                </a:solidFill>
              </a:rPr>
              <a:t>: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I </a:t>
            </a:r>
            <a:r>
              <a:rPr lang="ru-RU" sz="2400" dirty="0">
                <a:solidFill>
                  <a:schemeClr val="bg2">
                    <a:lumMod val="50000"/>
                  </a:schemeClr>
                </a:solidFill>
              </a:rPr>
              <a:t>ответственность образовательной организации» подтверждает это положение. Она относит к компетенции образовательной организации в установленной сфере дея­тельности разработку и утверждение образовательных программ образовательной органи­зации. ОО самостоятельно решает вопрос о целесообразности проведения экспертизы разрабо­танной АООП. 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1219199" y="2687863"/>
            <a:ext cx="979335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ru-RU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  <a:p>
            <a:pPr algn="just"/>
            <a:endParaRPr lang="ru-RU" sz="2000" dirty="0"/>
          </a:p>
        </p:txBody>
      </p:sp>
    </p:spTree>
    <p:extLst>
      <p:ext uri="{BB962C8B-B14F-4D97-AF65-F5344CB8AC3E}">
        <p14:creationId xmlns="" xmlns:p14="http://schemas.microsoft.com/office/powerpoint/2010/main" val="676327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9492182"/>
              </p:ext>
            </p:extLst>
          </p:nvPr>
        </p:nvGraphicFramePr>
        <p:xfrm>
          <a:off x="1046922" y="177422"/>
          <a:ext cx="10204174" cy="596175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6691101">
                  <a:extLst>
                    <a:ext uri="{9D8B030D-6E8A-4147-A177-3AD203B41FA5}">
                      <a16:colId xmlns="" xmlns:a16="http://schemas.microsoft.com/office/drawing/2014/main" val="1086516928"/>
                    </a:ext>
                  </a:extLst>
                </a:gridCol>
                <a:gridCol w="3513073">
                  <a:extLst>
                    <a:ext uri="{9D8B030D-6E8A-4147-A177-3AD203B41FA5}">
                      <a16:colId xmlns="" xmlns:a16="http://schemas.microsoft.com/office/drawing/2014/main" val="2841647998"/>
                    </a:ext>
                  </a:extLst>
                </a:gridCol>
              </a:tblGrid>
              <a:tr h="876372">
                <a:tc>
                  <a:txBody>
                    <a:bodyPr/>
                    <a:lstStyle/>
                    <a:p>
                      <a:pPr marL="1135380" marR="1169035" indent="-1270" algn="ctr">
                        <a:lnSpc>
                          <a:spcPct val="10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Категория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ru-RU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обучающихся</a:t>
                      </a:r>
                      <a:r>
                        <a:rPr lang="ru-RU" sz="1800" baseline="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с ОВЗ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3580" indent="-400050">
                        <a:lnSpc>
                          <a:spcPct val="105000"/>
                        </a:lnSpc>
                        <a:spcBef>
                          <a:spcPts val="360"/>
                        </a:spcBef>
                        <a:spcAft>
                          <a:spcPts val="0"/>
                        </a:spcAft>
                      </a:pPr>
                      <a:r>
                        <a:rPr lang="ru-RU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Варианты программ ФГОС НОО обучающихся  с ОВЗ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1201696053"/>
                  </a:ext>
                </a:extLst>
              </a:tr>
              <a:tr h="422348">
                <a:tc>
                  <a:txBody>
                    <a:bodyPr/>
                    <a:lstStyle/>
                    <a:p>
                      <a:pPr marL="79375"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Глухие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6995">
                        <a:spcBef>
                          <a:spcPts val="36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1.1, 1.2, 1.3, 1.4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70940080"/>
                  </a:ext>
                </a:extLst>
              </a:tr>
              <a:tr h="415629">
                <a:tc>
                  <a:txBody>
                    <a:bodyPr/>
                    <a:lstStyle/>
                    <a:p>
                      <a:pPr marL="82550">
                        <a:spcBef>
                          <a:spcPts val="36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Слабослышащие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0010"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2.1, 2.2, 2.3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482080705"/>
                  </a:ext>
                </a:extLst>
              </a:tr>
              <a:tr h="419468">
                <a:tc>
                  <a:txBody>
                    <a:bodyPr/>
                    <a:lstStyle/>
                    <a:p>
                      <a:pPr marL="82550"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Слепые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0010"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3.1, 3.2, 3.3, 3.4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801051867"/>
                  </a:ext>
                </a:extLst>
              </a:tr>
              <a:tr h="419468">
                <a:tc>
                  <a:txBody>
                    <a:bodyPr/>
                    <a:lstStyle/>
                    <a:p>
                      <a:pPr marL="85725"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Слабовидящие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6360">
                        <a:spcBef>
                          <a:spcPts val="36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4.1, 4.2, 4.3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2623447882"/>
                  </a:ext>
                </a:extLst>
              </a:tr>
              <a:tr h="419468">
                <a:tc>
                  <a:txBody>
                    <a:bodyPr/>
                    <a:lstStyle/>
                    <a:p>
                      <a:pPr marL="83185"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 с тяжелыми нарушениями   речи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7630"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5.1, 5.2, 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3481270093"/>
                  </a:ext>
                </a:extLst>
              </a:tr>
              <a:tr h="470342">
                <a:tc>
                  <a:txBody>
                    <a:bodyPr/>
                    <a:lstStyle/>
                    <a:p>
                      <a:pPr marL="86360">
                        <a:spcBef>
                          <a:spcPts val="36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с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нарушениями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 ОДА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8900">
                        <a:spcBef>
                          <a:spcPts val="36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6.1, 6.2, 6.3, 6.4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1261282040"/>
                  </a:ext>
                </a:extLst>
              </a:tr>
              <a:tr h="422348">
                <a:tc>
                  <a:txBody>
                    <a:bodyPr/>
                    <a:lstStyle/>
                    <a:p>
                      <a:pPr marL="86360"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ru-RU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 с задержкой психического  развития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0805"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7.1, 7.2 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6393827"/>
                  </a:ext>
                </a:extLst>
              </a:tr>
              <a:tr h="683436">
                <a:tc>
                  <a:txBody>
                    <a:bodyPr/>
                    <a:lstStyle/>
                    <a:p>
                      <a:pPr marL="90170" marR="15875" indent="-1270">
                        <a:lnSpc>
                          <a:spcPct val="102000"/>
                        </a:lnSpc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ru-RU" sz="180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 с расстройствами аутистического спек- тра</a:t>
                      </a:r>
                      <a:endParaRPr lang="ru-RU" sz="18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6520"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8.1, 8.2, 8.3, 8.4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87681018"/>
                  </a:ext>
                </a:extLst>
              </a:tr>
              <a:tr h="950283">
                <a:tc>
                  <a:txBody>
                    <a:bodyPr/>
                    <a:lstStyle/>
                    <a:p>
                      <a:pPr marL="93345" indent="-1270">
                        <a:lnSpc>
                          <a:spcPct val="102000"/>
                        </a:lnSpc>
                        <a:spcBef>
                          <a:spcPts val="370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Дети с умственной отсталостью (интеллектуальными нарушениями)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9060" marR="123825" indent="635" algn="l">
                        <a:lnSpc>
                          <a:spcPct val="103000"/>
                        </a:lnSpc>
                        <a:spcBef>
                          <a:spcPts val="345"/>
                        </a:spcBef>
                        <a:spcAft>
                          <a:spcPts val="0"/>
                        </a:spcAft>
                      </a:pPr>
                      <a:r>
                        <a:rPr lang="ru-RU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ФГОС образования обучающихся с умственной отсталостью 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(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интеллектуаль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-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ными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нарушениями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) -  </a:t>
                      </a:r>
                      <a:r>
                        <a:rPr lang="en-US" sz="18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варианты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1,  2</a:t>
                      </a:r>
                      <a:endParaRPr lang="ru-RU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="" xmlns:a16="http://schemas.microsoft.com/office/drawing/2014/main" val="3674860511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810247" y="2013455"/>
            <a:ext cx="21352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altLang="ru-RU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kumimoji="0" lang="ru-RU" altLang="ru-RU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34224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>Условия и порядок разработки АООП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Отдельный локальный нормативный акт ОО, в котором указывается: 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• порядок и периодичность разработки АООП или внесения изменений в действующую АООП (в соответствии с периодичностью обновления образовательных стандартов, а также в связи с изменениями в жизнедеятельности образовательного учреждения); 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• состав участников разработки АООП, их полномочия и ответственность;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 • порядок обсуждения проекта АООП; 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• порядок утверждения АООП и ввода в действие. </a:t>
            </a:r>
          </a:p>
        </p:txBody>
      </p:sp>
    </p:spTree>
    <p:extLst>
      <p:ext uri="{BB962C8B-B14F-4D97-AF65-F5344CB8AC3E}">
        <p14:creationId xmlns="" xmlns:p14="http://schemas.microsoft.com/office/powerpoint/2010/main" val="2460432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97280" y="119271"/>
            <a:ext cx="10058400" cy="16180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ru-RU" sz="36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Положение</a:t>
            </a:r>
            <a:br>
              <a:rPr lang="ru-RU" sz="36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</a:br>
            <a:r>
              <a:rPr lang="ru-RU" sz="36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«О структуре, порядке разработки и утверждения АООП НОО обучающихся с ОВЗ ГБОУ Школа </a:t>
            </a:r>
            <a:r>
              <a:rPr lang="ru-RU" sz="36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№518»</a:t>
            </a:r>
            <a:r>
              <a:rPr lang="ru-RU" sz="2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  <a:t/>
            </a:r>
            <a:br>
              <a:rPr lang="ru-RU" sz="2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</a:br>
            <a:endParaRPr lang="ru-RU" sz="2800" b="1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ru-RU" sz="2400" b="1" dirty="0"/>
              <a:t>1 Общие положения</a:t>
            </a:r>
          </a:p>
          <a:p>
            <a:pPr algn="just"/>
            <a:r>
              <a:rPr lang="ru-RU" sz="2400" b="1" dirty="0"/>
              <a:t>2. Структура АООП НОО обучающихся с ОВЗ</a:t>
            </a:r>
          </a:p>
          <a:p>
            <a:pPr lvl="0" algn="just"/>
            <a:r>
              <a:rPr lang="ru-RU" sz="2400" b="1" dirty="0"/>
              <a:t>3. Порядок разработки, утверждения и внесения измене­ний и (или) дополнений в АООП НОО обучающихся с ОВЗ</a:t>
            </a:r>
          </a:p>
          <a:p>
            <a:r>
              <a:rPr lang="ru-RU" sz="2400" b="1" dirty="0"/>
              <a:t>4. Организационная и функциональная структура  управ­ления реализацией АООП НОО обучающихся с ОВЗ</a:t>
            </a:r>
          </a:p>
          <a:p>
            <a:r>
              <a:rPr lang="ru-RU" sz="2400" b="1" i="1" dirty="0"/>
              <a:t>5.</a:t>
            </a:r>
            <a:r>
              <a:rPr lang="ru-RU" sz="2400" b="1" dirty="0"/>
              <a:t> Школьный мониторинг реализации АООП НОО обучающихся с ОВЗ.</a:t>
            </a:r>
          </a:p>
          <a:p>
            <a:endParaRPr lang="ru-RU" sz="2400" b="1" i="1" dirty="0"/>
          </a:p>
          <a:p>
            <a:pPr lvl="0"/>
            <a:endParaRPr lang="ru-RU" sz="2400" b="1" i="1" dirty="0"/>
          </a:p>
          <a:p>
            <a:pPr lvl="0" algn="just"/>
            <a:endParaRPr lang="ru-RU" sz="2400" b="1" dirty="0"/>
          </a:p>
          <a:p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3512040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72020" y="1"/>
            <a:ext cx="10058400" cy="2012932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lvl="0"/>
            <a:r>
              <a:rPr lang="ru-RU" sz="4000" dirty="0">
                <a:latin typeface="+mn-lt"/>
              </a:rPr>
              <a:t/>
            </a:r>
            <a:br>
              <a:rPr lang="ru-RU" sz="4000" dirty="0">
                <a:latin typeface="+mn-lt"/>
              </a:rPr>
            </a:br>
            <a:r>
              <a:rPr lang="ru-RU" sz="4000" dirty="0">
                <a:latin typeface="+mn-lt"/>
              </a:rPr>
              <a:t/>
            </a:r>
            <a:br>
              <a:rPr lang="ru-RU" sz="4000" dirty="0">
                <a:latin typeface="+mn-lt"/>
              </a:rPr>
            </a:br>
            <a:r>
              <a:rPr lang="ru-RU" sz="4000" dirty="0">
                <a:latin typeface="+mn-lt"/>
              </a:rPr>
              <a:t/>
            </a:r>
            <a:br>
              <a:rPr lang="ru-RU" sz="4000" dirty="0">
                <a:latin typeface="+mn-lt"/>
              </a:rPr>
            </a:br>
            <a:r>
              <a:rPr lang="ru-RU" sz="4000" dirty="0">
                <a:latin typeface="+mn-lt"/>
              </a:rPr>
              <a:t/>
            </a:r>
            <a:br>
              <a:rPr lang="ru-RU" sz="4000" dirty="0">
                <a:latin typeface="+mn-lt"/>
              </a:rPr>
            </a:br>
            <a:r>
              <a:rPr lang="ru-RU" sz="40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Порядок разработки АООП НОО в ГБОУ Школа </a:t>
            </a:r>
            <a:r>
              <a:rPr lang="ru-RU" sz="4000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№518 включает </a:t>
            </a:r>
            <a:r>
              <a:rPr lang="ru-RU" sz="40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следующие этапы:</a:t>
            </a:r>
            <a:br>
              <a:rPr lang="ru-RU" sz="4000" dirty="0">
                <a:solidFill>
                  <a:schemeClr val="bg2">
                    <a:lumMod val="25000"/>
                  </a:schemeClr>
                </a:solidFill>
                <a:latin typeface="+mn-lt"/>
              </a:rPr>
            </a:br>
            <a:endParaRPr lang="ru-RU" sz="4000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826718" y="2012932"/>
            <a:ext cx="10203702" cy="3856161"/>
          </a:xfrm>
        </p:spPr>
        <p:txBody>
          <a:bodyPr>
            <a:normAutofit lnSpcReduction="10000"/>
          </a:bodyPr>
          <a:lstStyle/>
          <a:p>
            <a:endParaRPr lang="ru-RU" dirty="0">
              <a:solidFill>
                <a:schemeClr val="bg2">
                  <a:lumMod val="25000"/>
                </a:schemeClr>
              </a:solidFill>
            </a:endParaRPr>
          </a:p>
          <a:p>
            <a:pPr algn="just"/>
            <a:r>
              <a:rPr lang="en-US" sz="2400" dirty="0">
                <a:solidFill>
                  <a:schemeClr val="bg2">
                    <a:lumMod val="25000"/>
                  </a:schemeClr>
                </a:solidFill>
              </a:rPr>
              <a:t>I. 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Основанием разработки АООП Н</a:t>
            </a:r>
            <a:r>
              <a:rPr lang="en-US" sz="2400" dirty="0">
                <a:solidFill>
                  <a:schemeClr val="bg2">
                    <a:lumMod val="25000"/>
                  </a:schemeClr>
                </a:solidFill>
              </a:rPr>
              <a:t>OO 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является: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 1. </a:t>
            </a:r>
            <a:r>
              <a:rPr lang="ru-RU" sz="2400" b="1" i="1" dirty="0">
                <a:solidFill>
                  <a:schemeClr val="bg2">
                    <a:lumMod val="25000"/>
                  </a:schemeClr>
                </a:solidFill>
              </a:rPr>
              <a:t>Заявление родителей 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(законных представителей) </a:t>
            </a:r>
            <a:r>
              <a:rPr lang="ru-RU" sz="2400" b="1" i="1" dirty="0">
                <a:solidFill>
                  <a:schemeClr val="bg2">
                    <a:lumMod val="25000"/>
                  </a:schemeClr>
                </a:solidFill>
              </a:rPr>
              <a:t>о создании специальных условий 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для получения образования обучающемуся с ограниченными возможностями здоровья, инвалидностью;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2. Предоставленный родителями (законными представителями) обучающегося </a:t>
            </a:r>
            <a:r>
              <a:rPr lang="ru-RU" sz="2400" b="1" i="1" dirty="0">
                <a:solidFill>
                  <a:schemeClr val="bg2">
                    <a:lumMod val="25000"/>
                  </a:schemeClr>
                </a:solidFill>
              </a:rPr>
              <a:t>оригинал заключения ЦПМПК города Москвы 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о необходимости создания специальных образовательных условий с указанием типа/варианта  адаптированной основной общеобразовательной программы.</a:t>
            </a:r>
          </a:p>
        </p:txBody>
      </p:sp>
    </p:spTree>
    <p:extLst>
      <p:ext uri="{BB962C8B-B14F-4D97-AF65-F5344CB8AC3E}">
        <p14:creationId xmlns="" xmlns:p14="http://schemas.microsoft.com/office/powerpoint/2010/main" val="1962446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ru-RU" sz="36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Психолого-педагогического консилиум </a:t>
            </a:r>
            <a:r>
              <a:rPr lang="ru-RU" sz="3600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/>
            </a:r>
            <a:br>
              <a:rPr lang="ru-RU" sz="3600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</a:br>
            <a:r>
              <a:rPr lang="ru-RU" sz="3600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ГБОУ </a:t>
            </a:r>
            <a:r>
              <a:rPr lang="ru-RU" sz="36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Школа </a:t>
            </a:r>
            <a:r>
              <a:rPr lang="ru-RU" sz="3600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№518:</a:t>
            </a:r>
            <a:endParaRPr lang="ru-RU" sz="3600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sz="2400" dirty="0">
                <a:solidFill>
                  <a:schemeClr val="bg2">
                    <a:lumMod val="25000"/>
                  </a:schemeClr>
                </a:solidFill>
              </a:rPr>
              <a:t>II. 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- На заседании </a:t>
            </a:r>
            <a:r>
              <a:rPr lang="ru-RU" sz="2400" dirty="0" err="1">
                <a:solidFill>
                  <a:schemeClr val="bg2">
                    <a:lumMod val="25000"/>
                  </a:schemeClr>
                </a:solidFill>
              </a:rPr>
              <a:t>ППк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 рассматриваются вопросы структуры, содержания АООП НОО с учетом требований Федерального государственного образо­вательного стандарта начального общего образования обуча­ющихся с ОВЗ, примерных адаптированных основных общеобразовательных про­грамм;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 - создается рабочая группа по разработке АООП НОО;</a:t>
            </a:r>
          </a:p>
          <a:p>
            <a:pPr algn="just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 - определяется срок разработки АООП НОО (не более двух недель со дня подачи первичного заявления родителей (законных представителей) о создании специальных образовательных условий для обучающегося с  ограниченными возможностями здоровья, инвалидностью в ОО.</a:t>
            </a:r>
          </a:p>
        </p:txBody>
      </p:sp>
    </p:spTree>
    <p:extLst>
      <p:ext uri="{BB962C8B-B14F-4D97-AF65-F5344CB8AC3E}">
        <p14:creationId xmlns="" xmlns:p14="http://schemas.microsoft.com/office/powerpoint/2010/main" val="904854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4294967295"/>
          </p:nvPr>
        </p:nvSpPr>
        <p:spPr>
          <a:xfrm>
            <a:off x="887896" y="300625"/>
            <a:ext cx="10522225" cy="5568363"/>
          </a:xfrm>
        </p:spPr>
        <p:txBody>
          <a:bodyPr/>
          <a:lstStyle/>
          <a:p>
            <a:pPr lvl="0" algn="just"/>
            <a:endParaRPr lang="ru-RU" dirty="0"/>
          </a:p>
          <a:p>
            <a:pPr lvl="0" algn="just"/>
            <a:endParaRPr lang="ru-RU" dirty="0"/>
          </a:p>
          <a:p>
            <a:pPr lvl="0" algn="just"/>
            <a:r>
              <a:rPr lang="en-US" dirty="0"/>
              <a:t>III.</a:t>
            </a:r>
            <a:endParaRPr lang="ru-RU" dirty="0"/>
          </a:p>
          <a:p>
            <a:pPr lvl="0" algn="just"/>
            <a:r>
              <a:rPr lang="ru-RU" sz="2800" dirty="0"/>
              <a:t>- 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Проект АООП НОО, подготовленный рабочей группой, обсуждается и рассматривается на заседаниях психолого-педагогического консилиума, психолого-педагогического Совета, Управляющего Совета ГБОУ Школа </a:t>
            </a:r>
            <a:r>
              <a:rPr lang="ru-RU" sz="2400" dirty="0" smtClean="0">
                <a:solidFill>
                  <a:schemeClr val="bg2">
                    <a:lumMod val="25000"/>
                  </a:schemeClr>
                </a:solidFill>
              </a:rPr>
              <a:t>№518. </a:t>
            </a:r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По итогам указанного рассмотрения АООП НОО принимается решение, которое протоколируется.</a:t>
            </a:r>
          </a:p>
          <a:p>
            <a:pPr lvl="0"/>
            <a:r>
              <a:rPr lang="en-US" sz="2400" dirty="0"/>
              <a:t>IV.</a:t>
            </a:r>
            <a:endParaRPr lang="ru-RU" sz="2400" dirty="0"/>
          </a:p>
          <a:p>
            <a:pPr lvl="0"/>
            <a:r>
              <a:rPr lang="ru-RU" sz="2400" dirty="0">
                <a:solidFill>
                  <a:schemeClr val="bg2">
                    <a:lumMod val="25000"/>
                  </a:schemeClr>
                </a:solidFill>
              </a:rPr>
              <a:t> - АООП НОО утверждается и вводится в действие приказом директора ГБОУ Школа </a:t>
            </a:r>
            <a:r>
              <a:rPr lang="ru-RU" sz="2400" dirty="0" smtClean="0">
                <a:solidFill>
                  <a:schemeClr val="bg2">
                    <a:lumMod val="25000"/>
                  </a:schemeClr>
                </a:solidFill>
              </a:rPr>
              <a:t>№518.</a:t>
            </a:r>
            <a:endParaRPr lang="ru-RU" sz="2400" dirty="0">
              <a:solidFill>
                <a:schemeClr val="bg2">
                  <a:lumMod val="25000"/>
                </a:schemeClr>
              </a:solidFill>
            </a:endParaRPr>
          </a:p>
          <a:p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1162930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lvl="1" algn="ctr" rtl="0">
              <a:lnSpc>
                <a:spcPct val="85000"/>
              </a:lnSpc>
              <a:spcBef>
                <a:spcPct val="0"/>
              </a:spcBef>
            </a:pPr>
            <a:r>
              <a:rPr lang="ru-RU" sz="40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Порядок внесения изменений и (или) дополнений в АООП НОО:</a:t>
            </a:r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dirty="0">
                <a:solidFill>
                  <a:schemeClr val="bg2">
                    <a:lumMod val="25000"/>
                  </a:schemeClr>
                </a:solidFill>
              </a:rPr>
            </a:br>
            <a:endParaRPr lang="ru-RU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r>
              <a:rPr lang="ru-RU" sz="2800" dirty="0"/>
              <a:t>Основанием для внесения изменений и (или) дополне­ний может являться:</a:t>
            </a:r>
            <a:endParaRPr lang="en-US" sz="2800" dirty="0"/>
          </a:p>
          <a:p>
            <a:pPr lvl="0"/>
            <a:r>
              <a:rPr lang="en-US" sz="2800" dirty="0"/>
              <a:t>- </a:t>
            </a:r>
            <a:r>
              <a:rPr lang="ru-RU" sz="2800" dirty="0"/>
              <a:t>разработка и принятие учебного плана на текущий учеб­ный год;</a:t>
            </a:r>
          </a:p>
          <a:p>
            <a:pPr lvl="0"/>
            <a:r>
              <a:rPr lang="en-US" sz="2800" dirty="0"/>
              <a:t>- </a:t>
            </a:r>
            <a:r>
              <a:rPr lang="ru-RU" sz="2800" dirty="0"/>
              <a:t>изменение системы оценивания в образовательной органи­зации;</a:t>
            </a:r>
          </a:p>
          <a:p>
            <a:pPr lvl="0"/>
            <a:r>
              <a:rPr lang="en-US" sz="2800" dirty="0"/>
              <a:t>- </a:t>
            </a:r>
            <a:r>
              <a:rPr lang="ru-RU" sz="2800" dirty="0"/>
              <a:t>иное.</a:t>
            </a:r>
          </a:p>
          <a:p>
            <a:pPr lvl="2"/>
            <a:endParaRPr lang="ru-RU" sz="2800" dirty="0"/>
          </a:p>
        </p:txBody>
      </p:sp>
    </p:spTree>
    <p:extLst>
      <p:ext uri="{BB962C8B-B14F-4D97-AF65-F5344CB8AC3E}">
        <p14:creationId xmlns="" xmlns:p14="http://schemas.microsoft.com/office/powerpoint/2010/main" val="3435898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lvl="2" algn="ctr"/>
            <a:r>
              <a:rPr lang="ru-RU" sz="40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Порядок внесения изменений и (или) дополнений в АООП НОО:</a:t>
            </a:r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dirty="0">
                <a:solidFill>
                  <a:schemeClr val="bg2">
                    <a:lumMod val="25000"/>
                  </a:schemeClr>
                </a:solidFill>
              </a:rPr>
            </a:b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91440" lvl="2" indent="-91440">
              <a:spcBef>
                <a:spcPts val="1200"/>
              </a:spcBef>
              <a:spcAft>
                <a:spcPts val="200"/>
              </a:spcAft>
              <a:buSzPct val="100000"/>
              <a:buFont typeface="Calibri" panose="020F0502020204030204" pitchFamily="34" charset="0"/>
              <a:buChar char=" "/>
            </a:pPr>
            <a:endParaRPr lang="ru-RU" sz="3200" dirty="0">
              <a:solidFill>
                <a:schemeClr val="bg2">
                  <a:lumMod val="25000"/>
                </a:schemeClr>
              </a:solidFill>
            </a:endParaRPr>
          </a:p>
          <a:p>
            <a:pPr marL="91440" lvl="2" indent="-91440">
              <a:spcBef>
                <a:spcPts val="1200"/>
              </a:spcBef>
              <a:spcAft>
                <a:spcPts val="200"/>
              </a:spcAft>
              <a:buSzPct val="100000"/>
              <a:buFont typeface="Calibri" panose="020F0502020204030204" pitchFamily="34" charset="0"/>
              <a:buChar char=" "/>
            </a:pPr>
            <a:r>
              <a:rPr lang="ru-RU" sz="3200" dirty="0">
                <a:solidFill>
                  <a:schemeClr val="bg2">
                    <a:lumMod val="25000"/>
                  </a:schemeClr>
                </a:solidFill>
              </a:rPr>
              <a:t>Изменения и (или) дополнения могут быть внесены:</a:t>
            </a:r>
          </a:p>
          <a:p>
            <a:pPr marL="91440" lvl="2" indent="-91440">
              <a:spcBef>
                <a:spcPts val="1200"/>
              </a:spcBef>
              <a:spcAft>
                <a:spcPts val="200"/>
              </a:spcAft>
              <a:buSzPct val="100000"/>
              <a:buFont typeface="Calibri" panose="020F0502020204030204" pitchFamily="34" charset="0"/>
              <a:buChar char=" "/>
            </a:pPr>
            <a:r>
              <a:rPr lang="ru-RU" sz="32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sz="32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US" sz="3200" dirty="0">
                <a:solidFill>
                  <a:schemeClr val="bg2">
                    <a:lumMod val="25000"/>
                  </a:schemeClr>
                </a:solidFill>
              </a:rPr>
              <a:t>-</a:t>
            </a:r>
            <a:r>
              <a:rPr lang="ru-RU" sz="3200" dirty="0">
                <a:solidFill>
                  <a:schemeClr val="bg2">
                    <a:lumMod val="25000"/>
                  </a:schemeClr>
                </a:solidFill>
              </a:rPr>
              <a:t>в целевой раздел;</a:t>
            </a:r>
          </a:p>
          <a:p>
            <a:pPr marL="91440" lvl="2" indent="-91440">
              <a:spcBef>
                <a:spcPts val="1200"/>
              </a:spcBef>
              <a:spcAft>
                <a:spcPts val="200"/>
              </a:spcAft>
              <a:buSzPct val="100000"/>
              <a:buFont typeface="Calibri" panose="020F0502020204030204" pitchFamily="34" charset="0"/>
              <a:buChar char=" "/>
            </a:pPr>
            <a:r>
              <a:rPr lang="ru-RU" sz="32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sz="32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US" sz="3200" dirty="0">
                <a:solidFill>
                  <a:schemeClr val="bg2">
                    <a:lumMod val="25000"/>
                  </a:schemeClr>
                </a:solidFill>
              </a:rPr>
              <a:t>-</a:t>
            </a:r>
            <a:r>
              <a:rPr lang="ru-RU" sz="3200" dirty="0">
                <a:solidFill>
                  <a:schemeClr val="bg2">
                    <a:lumMod val="25000"/>
                  </a:schemeClr>
                </a:solidFill>
              </a:rPr>
              <a:t>в организационный раздел;</a:t>
            </a:r>
          </a:p>
          <a:p>
            <a:pPr marL="91440" lvl="2" indent="-91440">
              <a:spcBef>
                <a:spcPts val="1200"/>
              </a:spcBef>
              <a:spcAft>
                <a:spcPts val="200"/>
              </a:spcAft>
              <a:buSzPct val="100000"/>
              <a:buFont typeface="Calibri" panose="020F0502020204030204" pitchFamily="34" charset="0"/>
              <a:buChar char=" "/>
            </a:pPr>
            <a:r>
              <a:rPr lang="ru-RU" sz="32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sz="32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ru-RU" sz="3200" dirty="0">
                <a:solidFill>
                  <a:schemeClr val="bg2">
                    <a:lumMod val="25000"/>
                  </a:schemeClr>
                </a:solidFill>
              </a:rPr>
              <a:t>-в содержательный раздел.</a:t>
            </a:r>
            <a:br>
              <a:rPr lang="ru-RU" sz="3200" dirty="0">
                <a:solidFill>
                  <a:schemeClr val="bg2">
                    <a:lumMod val="25000"/>
                  </a:schemeClr>
                </a:solidFill>
              </a:rPr>
            </a:br>
            <a:endParaRPr lang="ru-RU" sz="3200" dirty="0">
              <a:solidFill>
                <a:schemeClr val="bg2">
                  <a:lumMod val="25000"/>
                </a:schemeClr>
              </a:solidFill>
            </a:endParaRPr>
          </a:p>
          <a:p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1597121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4294967295"/>
          </p:nvPr>
        </p:nvSpPr>
        <p:spPr>
          <a:xfrm>
            <a:off x="467638" y="994493"/>
            <a:ext cx="10058400" cy="4022725"/>
          </a:xfrm>
        </p:spPr>
        <p:txBody>
          <a:bodyPr>
            <a:noAutofit/>
          </a:bodyPr>
          <a:lstStyle/>
          <a:p>
            <a:pPr marL="91440" lvl="1" indent="-91440" algn="just">
              <a:spcBef>
                <a:spcPts val="1200"/>
              </a:spcBef>
              <a:spcAft>
                <a:spcPts val="200"/>
              </a:spcAft>
              <a:buSzPct val="100000"/>
              <a:buFont typeface="Calibri" panose="020F0502020204030204" pitchFamily="34" charset="0"/>
              <a:buChar char=" "/>
            </a:pPr>
            <a:r>
              <a:rPr lang="ru-RU" sz="3600" dirty="0"/>
              <a:t>Изменения и (или) дополнения вносятся в АООП НОО, как правило, на начало нового учебного года, по согласованию с Педагогическим советом и Управляющим советом ГБОУ Школа </a:t>
            </a:r>
            <a:r>
              <a:rPr lang="ru-RU" sz="3600" dirty="0" smtClean="0">
                <a:solidFill>
                  <a:schemeClr val="bg2">
                    <a:lumMod val="25000"/>
                  </a:schemeClr>
                </a:solidFill>
              </a:rPr>
              <a:t>№518</a:t>
            </a:r>
            <a:r>
              <a:rPr lang="ru-RU" sz="3600" dirty="0" smtClean="0"/>
              <a:t>, </a:t>
            </a:r>
            <a:r>
              <a:rPr lang="ru-RU" sz="3600" dirty="0"/>
              <a:t>утверждаются и вводятся в действие приказом директора образовательной организации.</a:t>
            </a:r>
          </a:p>
          <a:p>
            <a:pPr algn="just"/>
            <a:endParaRPr lang="ru-RU" sz="3600" dirty="0"/>
          </a:p>
        </p:txBody>
      </p:sp>
    </p:spTree>
    <p:extLst>
      <p:ext uri="{BB962C8B-B14F-4D97-AF65-F5344CB8AC3E}">
        <p14:creationId xmlns="" xmlns:p14="http://schemas.microsoft.com/office/powerpoint/2010/main" val="1700144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97280" y="1"/>
            <a:ext cx="10058400" cy="173736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lvl="0"/>
            <a:r>
              <a:rPr lang="ru-RU" sz="3600" b="1" dirty="0">
                <a:solidFill>
                  <a:schemeClr val="bg2">
                    <a:lumMod val="25000"/>
                  </a:schemeClr>
                </a:solidFill>
              </a:rPr>
              <a:t>Организационная и функциональная структура </a:t>
            </a:r>
            <a:r>
              <a:rPr lang="ru-RU" sz="3600" b="1" i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sz="3600" b="1" i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ru-RU" sz="3600" b="1" dirty="0">
                <a:solidFill>
                  <a:schemeClr val="bg2">
                    <a:lumMod val="25000"/>
                  </a:schemeClr>
                </a:solidFill>
              </a:rPr>
              <a:t>                управ­ления реализацией АООП НОО</a:t>
            </a:r>
            <a:r>
              <a:rPr lang="ru-RU" sz="3600" b="1" i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sz="3600" b="1" i="1" dirty="0">
                <a:solidFill>
                  <a:schemeClr val="bg2">
                    <a:lumMod val="25000"/>
                  </a:schemeClr>
                </a:solidFill>
              </a:rPr>
            </a:br>
            <a:endParaRPr lang="ru-RU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ru-RU" sz="2800" b="1" i="1" dirty="0">
                <a:solidFill>
                  <a:schemeClr val="bg2">
                    <a:lumMod val="25000"/>
                  </a:schemeClr>
                </a:solidFill>
              </a:rPr>
              <a:t>Директор образовательной организации</a:t>
            </a:r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>:</a:t>
            </a:r>
          </a:p>
          <a:p>
            <a:pPr lvl="0"/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>- обеспечивает стратегическое управление реализацией АООП НОО;</a:t>
            </a:r>
          </a:p>
          <a:p>
            <a:pPr lvl="0" algn="just"/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>-принимает решения по созданию необходимых организационно-педагогических и </a:t>
            </a:r>
            <a:r>
              <a:rPr lang="ru-RU" sz="2800" dirty="0" smtClean="0">
                <a:solidFill>
                  <a:schemeClr val="bg2">
                    <a:lumMod val="25000"/>
                  </a:schemeClr>
                </a:solidFill>
              </a:rPr>
              <a:t>материально-финансовых </a:t>
            </a:r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>условий реализации АООП НОО в рамках бюджетного финансо­вого обеспечения образовательной деятельности.</a:t>
            </a:r>
          </a:p>
          <a:p>
            <a:endParaRPr lang="ru-RU" sz="2400" dirty="0"/>
          </a:p>
        </p:txBody>
      </p:sp>
    </p:spTree>
    <p:extLst>
      <p:ext uri="{BB962C8B-B14F-4D97-AF65-F5344CB8AC3E}">
        <p14:creationId xmlns="" xmlns:p14="http://schemas.microsoft.com/office/powerpoint/2010/main" val="1743168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505217" y="572725"/>
            <a:ext cx="10993676" cy="102489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/>
              <a:t>	</a:t>
            </a:r>
            <a:r>
              <a:rPr lang="ru-RU" sz="2400" b="1" i="1" dirty="0"/>
              <a:t>Заместитель директора по качеству образования, руководитель психолого-педагогического консилиума, куратор начального общего образования, куратор инклюзивного образования, куратор внеурочной деятельности и дополнительного образования ГБОУ Школа </a:t>
            </a:r>
            <a:r>
              <a:rPr lang="ru-RU" sz="2400" b="1" i="1" dirty="0" smtClean="0"/>
              <a:t>№</a:t>
            </a:r>
            <a:r>
              <a:rPr lang="ru-RU" sz="2400" b="1" i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ru-RU" sz="2400" b="1" i="1" dirty="0" smtClean="0"/>
              <a:t>518</a:t>
            </a:r>
            <a:endParaRPr lang="ru-RU" sz="2400" b="1" i="1" dirty="0"/>
          </a:p>
          <a:p>
            <a:pPr algn="just"/>
            <a:endParaRPr lang="ru-RU" sz="2400" b="1" i="1" dirty="0"/>
          </a:p>
          <a:p>
            <a:pPr marL="342900" indent="-342900" algn="just">
              <a:buFontTx/>
              <a:buChar char="-"/>
            </a:pPr>
            <a:r>
              <a:rPr lang="ru-RU" sz="2400" dirty="0"/>
              <a:t>обеспечивают разработку и реализацию АООП НОО, в том числе,  индивидуальных учеб­ных планов, индивидуальных образовательных маршрутов обучающихся с ОВЗ;</a:t>
            </a:r>
          </a:p>
          <a:p>
            <a:pPr marL="342900" indent="-342900" algn="just">
              <a:buFontTx/>
              <a:buChar char="-"/>
            </a:pPr>
            <a:endParaRPr lang="ru-RU" sz="2400" dirty="0"/>
          </a:p>
          <a:p>
            <a:pPr marL="342900" lvl="0" indent="-342900" algn="just">
              <a:buFontTx/>
              <a:buChar char="-"/>
            </a:pPr>
            <a:r>
              <a:rPr lang="ru-RU" sz="2400" dirty="0"/>
              <a:t>осуществляют контроль и анализ выполнения учебных программ по предметам учебного плана обязательной части и части, формируемой участниками образовательных отношений, в том числе, во  внеурочной деятельности;</a:t>
            </a:r>
          </a:p>
          <a:p>
            <a:pPr marL="342900" lvl="0" indent="-342900" algn="just">
              <a:buFontTx/>
              <a:buChar char="-"/>
            </a:pPr>
            <a:endParaRPr lang="ru-RU" sz="2400" dirty="0"/>
          </a:p>
          <a:p>
            <a:pPr marL="342900" indent="-342900" algn="just">
              <a:buFontTx/>
              <a:buChar char="-"/>
            </a:pPr>
            <a:r>
              <a:rPr lang="ru-RU" sz="2400" dirty="0"/>
              <a:t>проводят оценку образовательных достижений учащихся в рамках освоения АООП НОО;</a:t>
            </a:r>
          </a:p>
          <a:p>
            <a:pPr marL="342900" indent="-342900" algn="just">
              <a:buFontTx/>
              <a:buChar char="-"/>
            </a:pPr>
            <a:endParaRPr lang="ru-RU" sz="2400" dirty="0"/>
          </a:p>
          <a:p>
            <a:pPr marL="342900" indent="-342900" algn="just">
              <a:buFontTx/>
              <a:buChar char="-"/>
            </a:pPr>
            <a:endParaRPr lang="ru-RU" sz="2400" dirty="0"/>
          </a:p>
          <a:p>
            <a:pPr marL="342900" indent="-342900" algn="just">
              <a:buFontTx/>
              <a:buChar char="-"/>
            </a:pPr>
            <a:endParaRPr lang="ru-RU" sz="2400" dirty="0"/>
          </a:p>
          <a:p>
            <a:pPr marL="342900" indent="-342900" algn="just">
              <a:buFontTx/>
              <a:buChar char="-"/>
            </a:pPr>
            <a:endParaRPr lang="ru-RU" sz="2400" dirty="0"/>
          </a:p>
          <a:p>
            <a:pPr marL="342900" indent="-342900" algn="just">
              <a:buFontTx/>
              <a:buChar char="-"/>
            </a:pPr>
            <a:endParaRPr lang="ru-RU" sz="2400" dirty="0"/>
          </a:p>
          <a:p>
            <a:pPr marL="342900" indent="-342900" algn="just">
              <a:buFontTx/>
              <a:buChar char="-"/>
            </a:pPr>
            <a:r>
              <a:rPr lang="ru-RU" sz="2400" dirty="0"/>
              <a:t>обеспечивают разработку и совершенствование рабочих программ учебных предметов, курсов, модулей (дисциплин) по учебным предметам обязательной части учебного плана, а так­же предметам, курсам учебного плана части, формируемой участниками образовательных отношений;</a:t>
            </a:r>
          </a:p>
          <a:p>
            <a:pPr marL="342900" indent="-342900" algn="just">
              <a:buFontTx/>
              <a:buChar char="-"/>
            </a:pPr>
            <a:endParaRPr lang="ru-RU" sz="2000" dirty="0"/>
          </a:p>
          <a:p>
            <a:pPr marL="342900" lvl="0" indent="-342900" algn="just">
              <a:buFontTx/>
              <a:buChar char="-"/>
            </a:pPr>
            <a:endParaRPr lang="ru-RU" sz="2000" dirty="0"/>
          </a:p>
          <a:p>
            <a:pPr marL="342900" indent="-342900" algn="just">
              <a:buFontTx/>
              <a:buChar char="-"/>
            </a:pPr>
            <a:endParaRPr lang="ru-RU" sz="2000" dirty="0"/>
          </a:p>
          <a:p>
            <a:pPr algn="just"/>
            <a:endParaRPr lang="ru-RU" sz="2400" dirty="0"/>
          </a:p>
        </p:txBody>
      </p:sp>
    </p:spTree>
    <p:extLst>
      <p:ext uri="{BB962C8B-B14F-4D97-AF65-F5344CB8AC3E}">
        <p14:creationId xmlns="" xmlns:p14="http://schemas.microsoft.com/office/powerpoint/2010/main" val="1075134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37787" y="228371"/>
            <a:ext cx="11599102" cy="84766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endParaRPr lang="ru-RU" sz="20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endParaRPr lang="ru-RU" sz="20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r>
              <a:rPr lang="ru-RU" sz="2400" dirty="0"/>
              <a:t>обеспечивают повышение квалификации педагогических сотрудников ГБОУ  </a:t>
            </a:r>
            <a:r>
              <a:rPr lang="ru-RU" sz="2400" dirty="0" smtClean="0"/>
              <a:t>Школа</a:t>
            </a:r>
            <a:r>
              <a:rPr lang="ru-RU" sz="2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ru-RU" sz="2400" dirty="0" smtClean="0"/>
              <a:t>№518 по </a:t>
            </a:r>
            <a:r>
              <a:rPr lang="ru-RU" sz="2400" dirty="0"/>
              <a:t>осуществлению образовательного </a:t>
            </a:r>
            <a:r>
              <a:rPr lang="ru-RU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и воспитательного  процесса  в соответствие с ФГОС НОО обучающихся с ОВЗ; </a:t>
            </a:r>
          </a:p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endParaRPr lang="ru-RU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ru-RU" sz="2400" dirty="0"/>
              <a:t>- обеспечивают разработку, контроль и анализ реализации учебных про­грамм основного и  дополнительного образования в соответствие с ФГОС НОО обучающихся с ОВЗ; </a:t>
            </a:r>
          </a:p>
          <a:p>
            <a:pPr marL="342900" indent="-342900" algn="just">
              <a:buFontTx/>
              <a:buChar char="-"/>
            </a:pPr>
            <a:r>
              <a:rPr lang="ru-RU" sz="2400" dirty="0"/>
              <a:t>осуществляют руководство  деятельностью методических объединений по проведению анализа результатов освоения основных образова­тельных программ АООП НОО учащимися по всем группам об­разовательных достижений - предметным, </a:t>
            </a:r>
            <a:r>
              <a:rPr lang="ru-RU" sz="2400" dirty="0" err="1"/>
              <a:t>метапредметным</a:t>
            </a:r>
            <a:r>
              <a:rPr lang="ru-RU" sz="2400" dirty="0"/>
              <a:t> и личностным (ежегодно, в конце учебного года).</a:t>
            </a:r>
          </a:p>
          <a:p>
            <a:pPr marL="342900" indent="-342900" algn="just">
              <a:buFontTx/>
              <a:buChar char="-"/>
            </a:pPr>
            <a:endParaRPr lang="ru-RU" sz="2400" dirty="0"/>
          </a:p>
          <a:p>
            <a:pPr algn="just"/>
            <a:r>
              <a:rPr lang="ru-RU" sz="2400" dirty="0" smtClean="0"/>
              <a:t>- </a:t>
            </a:r>
            <a:r>
              <a:rPr lang="ru-RU" sz="2400" dirty="0" smtClean="0"/>
              <a:t>обеспечивают </a:t>
            </a:r>
            <a:r>
              <a:rPr lang="ru-RU" sz="2400" dirty="0"/>
              <a:t>разработку и совершенствование рабочих программ учебных предметов, курсов, модулей (дисциплин) по учебным предметам обязательной части учебного плана, а так­же предметам, курсам учебного плана части, формируемой участниками образовательных отношений;</a:t>
            </a:r>
          </a:p>
          <a:p>
            <a:pPr algn="just"/>
            <a:endParaRPr lang="ru-RU" sz="2400" dirty="0"/>
          </a:p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endParaRPr lang="ru-RU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endParaRPr lang="ru-RU" sz="2400" u="none" strike="noStrike" spc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endParaRPr lang="ru-RU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endParaRPr lang="ru-RU" sz="2000" u="none" strike="noStrike" spc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144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Symbol" panose="05050102010706020507" pitchFamily="18" charset="2"/>
              <a:buChar char="-"/>
              <a:tabLst>
                <a:tab pos="384810" algn="l"/>
              </a:tabLst>
            </a:pPr>
            <a:r>
              <a:rPr lang="ru-RU" sz="2000" u="none" strike="noStrike" spc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</a:t>
            </a:r>
          </a:p>
        </p:txBody>
      </p:sp>
    </p:spTree>
    <p:extLst>
      <p:ext uri="{BB962C8B-B14F-4D97-AF65-F5344CB8AC3E}">
        <p14:creationId xmlns="" xmlns:p14="http://schemas.microsoft.com/office/powerpoint/2010/main" val="2140923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097280" y="87683"/>
            <a:ext cx="10058400" cy="164967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ru-RU" b="1" dirty="0"/>
              <a:t/>
            </a:r>
            <a:br>
              <a:rPr lang="ru-RU" b="1" dirty="0"/>
            </a:br>
            <a:r>
              <a:rPr lang="ru-RU" b="1" dirty="0"/>
              <a:t/>
            </a:r>
            <a:br>
              <a:rPr lang="ru-RU" b="1" dirty="0"/>
            </a:b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Школьный мониторинг реализации</a:t>
            </a:r>
            <a:br>
              <a:rPr lang="ru-RU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 АООП НОО</a:t>
            </a:r>
            <a:r>
              <a:rPr lang="ru-RU" b="1" i="1" dirty="0"/>
              <a:t/>
            </a:r>
            <a:br>
              <a:rPr lang="ru-RU" b="1" i="1" dirty="0"/>
            </a:br>
            <a:endParaRPr lang="ru-RU" dirty="0"/>
          </a:p>
        </p:txBody>
      </p:sp>
      <p:sp>
        <p:nvSpPr>
          <p:cNvPr id="5" name="Объект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 algn="just"/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>Школьный мониторинг реализации АООП НОО пред­ставляет собой процедуру качественного и количественного анализа соответствия основополагающих компонентов образо­вательного процесса требованиям ФГОС НОО обучающихся с ОВЗ.</a:t>
            </a:r>
          </a:p>
          <a:p>
            <a:pPr lvl="0" algn="just"/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>Школьный мониторинг реализации АООП НОО прово­дится на основе качественного и количественного анализа.</a:t>
            </a:r>
          </a:p>
          <a:p>
            <a:pPr lvl="0" algn="just"/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>Школьный мониторинг реализации АООП НОО прово­дится один раз в год в соответствие с планом работы образовательной организации.</a:t>
            </a:r>
          </a:p>
          <a:p>
            <a:r>
              <a:rPr lang="ru-RU" dirty="0"/>
              <a:t> 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1669126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30365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>Реализация АООП</a:t>
            </a:r>
          </a:p>
        </p:txBody>
      </p:sp>
      <p:graphicFrame>
        <p:nvGraphicFramePr>
          <p:cNvPr id="6" name="Объект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88048387"/>
              </p:ext>
            </p:extLst>
          </p:nvPr>
        </p:nvGraphicFramePr>
        <p:xfrm>
          <a:off x="66261" y="1925246"/>
          <a:ext cx="12046227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1653714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>Коррекционно-развивающая область АООП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97280" y="1948070"/>
            <a:ext cx="10058400" cy="4161182"/>
          </a:xfrm>
        </p:spPr>
        <p:txBody>
          <a:bodyPr>
            <a:normAutofit fontScale="47500" lnSpcReduction="20000"/>
          </a:bodyPr>
          <a:lstStyle/>
          <a:p>
            <a:endParaRPr lang="ru-RU" sz="2900" dirty="0"/>
          </a:p>
          <a:p>
            <a:pPr algn="just"/>
            <a:r>
              <a:rPr lang="ru-RU" sz="3300" dirty="0"/>
              <a:t>Программа коррекционной работы </a:t>
            </a:r>
            <a:r>
              <a:rPr lang="ru-RU" sz="3300" b="1" dirty="0"/>
              <a:t>должна обеспечивать</a:t>
            </a:r>
            <a:r>
              <a:rPr lang="ru-RU" sz="3300" dirty="0"/>
              <a:t>: </a:t>
            </a:r>
          </a:p>
          <a:p>
            <a:pPr algn="just"/>
            <a:r>
              <a:rPr lang="ru-RU" sz="3300" dirty="0"/>
              <a:t>•выявление особых образовательных потребностей обучающихся с ОВЗ, обусловленных недостатками в их физическом и (или) психическом развитии; </a:t>
            </a:r>
          </a:p>
          <a:p>
            <a:pPr algn="just"/>
            <a:r>
              <a:rPr lang="ru-RU" sz="3300" dirty="0"/>
              <a:t>•осуществление индивидуально-ориентированной психолого-медико-педагогической помощи обучающимся с ОВЗ с учетом особых образовательных потребностей, индивидуальных возможностей обучающихся (в соответствии с рекомендациями ПМПК). </a:t>
            </a:r>
          </a:p>
          <a:p>
            <a:pPr algn="just"/>
            <a:endParaRPr lang="ru-RU" sz="3300" dirty="0"/>
          </a:p>
          <a:p>
            <a:pPr algn="just"/>
            <a:r>
              <a:rPr lang="ru-RU" sz="3300" dirty="0"/>
              <a:t>Программа коррекционной работы </a:t>
            </a:r>
            <a:r>
              <a:rPr lang="ru-RU" sz="3300" b="1" dirty="0"/>
              <a:t>должна содержать: </a:t>
            </a:r>
            <a:endParaRPr lang="ru-RU" sz="3300" dirty="0"/>
          </a:p>
          <a:p>
            <a:pPr algn="just"/>
            <a:r>
              <a:rPr lang="ru-RU" sz="3300" dirty="0"/>
              <a:t>•перечень, содержание и план реализации индивидуально ориентированных коррекционных мероприятий, обеспечивающих удовлетворение особых образовательных потребностей обучающихся с ОВЗ; </a:t>
            </a:r>
          </a:p>
          <a:p>
            <a:pPr algn="just"/>
            <a:r>
              <a:rPr lang="ru-RU" sz="3300" dirty="0"/>
              <a:t>•систему комплексного психолого-медико-педагогического сопровождения обучающихся с ОВЗ в условиях образовательной деятельности, включающего психолого-медико-педагогическое обследование обучающихся с целью выявления их особых образовательных потребностей, мониторинг динамики развития обучающихся; </a:t>
            </a:r>
          </a:p>
          <a:p>
            <a:pPr algn="just"/>
            <a:r>
              <a:rPr lang="ru-RU" sz="3300" dirty="0"/>
              <a:t>•принцип осуществления корректировки коррекционных мероприятий. 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35608796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Коррекционно-развивающая область АООП. Варианты АООП с индексом «1»</a:t>
            </a:r>
            <a:endParaRPr lang="ru-RU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 dirty="0"/>
          </a:p>
          <a:p>
            <a:pPr algn="just"/>
            <a:r>
              <a:rPr lang="ru-RU" sz="3600" dirty="0"/>
              <a:t>Коррекционная работа осуществляется в ходе всего учебно-образовательного процесса, </a:t>
            </a:r>
            <a:r>
              <a:rPr lang="ru-RU" sz="3600" b="1" dirty="0"/>
              <a:t>при изучении предметов учебного плана и на индивидуальных занятиях</a:t>
            </a:r>
            <a:r>
              <a:rPr lang="ru-RU" sz="3600" dirty="0"/>
              <a:t>. </a:t>
            </a:r>
          </a:p>
        </p:txBody>
      </p:sp>
    </p:spTree>
    <p:extLst>
      <p:ext uri="{BB962C8B-B14F-4D97-AF65-F5344CB8AC3E}">
        <p14:creationId xmlns="" xmlns:p14="http://schemas.microsoft.com/office/powerpoint/2010/main" val="30572774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97280" y="238539"/>
            <a:ext cx="10058400" cy="131196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ru-RU" dirty="0"/>
              <a:t/>
            </a:r>
            <a:br>
              <a:rPr lang="ru-RU" dirty="0"/>
            </a:br>
            <a:r>
              <a:rPr lang="ru-RU" sz="4400" b="1" dirty="0">
                <a:solidFill>
                  <a:schemeClr val="bg2">
                    <a:lumMod val="25000"/>
                  </a:schemeClr>
                </a:solidFill>
              </a:rPr>
              <a:t>Коррекционно-развивающая область АООП. Варианты программ с индексом «2 и 3»</a:t>
            </a:r>
            <a:endParaRPr lang="ru-RU" sz="4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03275"/>
          </a:xfrm>
        </p:spPr>
        <p:txBody>
          <a:bodyPr>
            <a:normAutofit fontScale="92500"/>
          </a:bodyPr>
          <a:lstStyle/>
          <a:p>
            <a:endParaRPr lang="ru-RU" dirty="0"/>
          </a:p>
          <a:p>
            <a:pPr algn="just"/>
            <a:r>
              <a:rPr lang="ru-RU" sz="2200" dirty="0"/>
              <a:t>Программа коррекционной работы предусматривает реализацию коррекционно-развивающей области (направления) через: </a:t>
            </a:r>
          </a:p>
          <a:p>
            <a:pPr algn="just"/>
            <a:r>
              <a:rPr lang="ru-RU" sz="2200" dirty="0"/>
              <a:t>1) </a:t>
            </a:r>
            <a:r>
              <a:rPr lang="ru-RU" sz="2200" b="1" dirty="0"/>
              <a:t>обеспечение коррекционной направленности общеобразовательных предметов </a:t>
            </a:r>
            <a:r>
              <a:rPr lang="ru-RU" sz="2200" dirty="0"/>
              <a:t>и воспитательных мероприятий в условиях урочной и внеурочной деятельности; </a:t>
            </a:r>
          </a:p>
          <a:p>
            <a:pPr algn="just"/>
            <a:r>
              <a:rPr lang="ru-RU" sz="2200" b="1" dirty="0"/>
              <a:t>2) коррекционные курсы</a:t>
            </a:r>
            <a:r>
              <a:rPr lang="ru-RU" sz="2200" dirty="0"/>
              <a:t>, </a:t>
            </a:r>
          </a:p>
          <a:p>
            <a:pPr algn="just"/>
            <a:r>
              <a:rPr lang="ru-RU" sz="2200" dirty="0"/>
              <a:t>3) </a:t>
            </a:r>
            <a:r>
              <a:rPr lang="ru-RU" sz="2200" b="1" dirty="0"/>
              <a:t>организацию и осуществление специалистами индивидуальной коррекционной работы </a:t>
            </a:r>
            <a:r>
              <a:rPr lang="ru-RU" sz="2200" dirty="0"/>
              <a:t>(педагогической, психологической, медицинской) с обучающимися, имеющими индивидуальные особые образовательные потребности и особенности развития, требующие проведения индивидуальных коррекционных занятий; </a:t>
            </a:r>
          </a:p>
          <a:p>
            <a:pPr algn="just"/>
            <a:r>
              <a:rPr lang="ru-RU" sz="2200" dirty="0"/>
              <a:t>4) </a:t>
            </a:r>
            <a:r>
              <a:rPr lang="ru-RU" sz="2200" b="1" dirty="0"/>
              <a:t>взаимодействие с семьей </a:t>
            </a:r>
            <a:r>
              <a:rPr lang="ru-RU" sz="2200" dirty="0"/>
              <a:t>(законными представителями) обучающихся с ОВЗ. </a:t>
            </a:r>
          </a:p>
        </p:txBody>
      </p:sp>
    </p:spTree>
    <p:extLst>
      <p:ext uri="{BB962C8B-B14F-4D97-AF65-F5344CB8AC3E}">
        <p14:creationId xmlns="" xmlns:p14="http://schemas.microsoft.com/office/powerpoint/2010/main" val="27666539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75573" y="0"/>
            <a:ext cx="11611627" cy="107342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just"/>
            <a:r>
              <a:rPr lang="ru-RU" sz="2400" dirty="0"/>
              <a:t/>
            </a:r>
            <a:br>
              <a:rPr lang="ru-RU" sz="2400" dirty="0"/>
            </a:br>
            <a:r>
              <a:rPr lang="ru-RU" sz="24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глухих обучающихся </a:t>
            </a:r>
            <a:endParaRPr lang="ru-RU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05499747"/>
              </p:ext>
            </p:extLst>
          </p:nvPr>
        </p:nvGraphicFramePr>
        <p:xfrm>
          <a:off x="275573" y="1232452"/>
          <a:ext cx="11611626" cy="51057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671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86095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1378226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1.1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обучающегося с учетом  ООП, на основе рекомендаций ПМПК и ИПРА.</a:t>
                      </a: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направлена на обеспечение слухоречевого развития, преодоление коммуникативных барьеров и поддержку в освоении АООП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119809">
                <a:tc>
                  <a:txBody>
                    <a:bodyPr/>
                    <a:lstStyle/>
                    <a:p>
                      <a:r>
                        <a:rPr lang="ru-RU" b="1" dirty="0"/>
                        <a:t>1.2.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Формирование речевого слуха и произносительной стороны речи (индивидуально)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Музыкально-ритмические занятия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слухового восприятия и техника речи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 – бытовая ориентировка (фронтально) 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  <a:tr h="1378226">
                <a:tc>
                  <a:txBody>
                    <a:bodyPr/>
                    <a:lstStyle/>
                    <a:p>
                      <a:r>
                        <a:rPr lang="ru-RU" b="1" dirty="0"/>
                        <a:t>1.3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Формирование речевого слуха и произносительной стороны речи (индивидуально)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Музыкально-ритмические занятия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слухового восприятия и техника речи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Социально–бытовая ориентировка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познавательной сферы (индивидуально) 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71504638"/>
                  </a:ext>
                </a:extLst>
              </a:tr>
              <a:tr h="990918">
                <a:tc>
                  <a:txBody>
                    <a:bodyPr/>
                    <a:lstStyle/>
                    <a:p>
                      <a:r>
                        <a:rPr lang="ru-RU" b="1" dirty="0"/>
                        <a:t>1.4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Развитие слухового восприятия и обучение произношению (индивидуально)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Музыкально – ритмические занятия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Коррекционно-развивающие занятия (индивидуально) 	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1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9771556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5364" y="145774"/>
            <a:ext cx="12016636" cy="75478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sz="28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ru-RU" sz="28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слабослышащих и позднооглохших обучающихся </a:t>
            </a:r>
            <a:endParaRPr lang="ru-RU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graphicFrame>
        <p:nvGraphicFramePr>
          <p:cNvPr id="4" name="Объект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43201172"/>
              </p:ext>
            </p:extLst>
          </p:nvPr>
        </p:nvGraphicFramePr>
        <p:xfrm>
          <a:off x="175364" y="926478"/>
          <a:ext cx="12016636" cy="56068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3814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1262822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1340397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2.1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обучающегося с учетом  ООП, на основе рекомендаций ПМПК и ИПРА.</a:t>
                      </a: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направлена на обеспечение слухоречевого развития, преодоление коммуникативных барьеров и поддержку в освоении АООП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340397">
                <a:tc>
                  <a:txBody>
                    <a:bodyPr/>
                    <a:lstStyle/>
                    <a:p>
                      <a:pPr algn="ctr"/>
                      <a:r>
                        <a:rPr lang="ru-RU" b="1" dirty="0"/>
                        <a:t>2.2.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Развитие восприятия неречевых звучаний и техника речи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Формирование речевого слуха и произносительной стороны речи (индивидуально)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Музыкально – ритмические занятия (фронтально) 	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  <a:tr h="1843046">
                <a:tc>
                  <a:txBody>
                    <a:bodyPr/>
                    <a:lstStyle/>
                    <a:p>
                      <a:pPr algn="ctr"/>
                      <a:r>
                        <a:rPr lang="ru-RU" b="1" dirty="0"/>
                        <a:t>2.3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Развитие слухового восприятия и техника речи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Формирование речевого слуха и произносительной стороны речи (индивидуально)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Музыкально–ритмические занятия (фронтально)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познавательной сферы (индивидуально)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Социально-бытовая ориентировка 	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71504638"/>
                  </a:ext>
                </a:extLst>
              </a:tr>
              <a:tr h="837748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1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9924552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97280" y="119270"/>
            <a:ext cx="10058400" cy="67586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ru-RU" sz="2800" dirty="0"/>
              <a:t/>
            </a:r>
            <a:br>
              <a:rPr lang="ru-RU" sz="2800" dirty="0"/>
            </a:br>
            <a:r>
              <a:rPr lang="ru-RU" sz="2800" b="1" dirty="0">
                <a:solidFill>
                  <a:schemeClr val="bg2">
                    <a:lumMod val="25000"/>
                  </a:schemeClr>
                </a:solidFill>
              </a:rPr>
              <a:t>Содержание коррекционно-развивающей области АООП НОО для незрячих обучающихся </a:t>
            </a:r>
            <a:endParaRPr lang="ru-RU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97280" y="954157"/>
            <a:ext cx="10058400" cy="4914937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4" name="Заголовок 1"/>
          <p:cNvSpPr txBox="1">
            <a:spLocks/>
          </p:cNvSpPr>
          <p:nvPr/>
        </p:nvSpPr>
        <p:spPr>
          <a:xfrm>
            <a:off x="593380" y="0"/>
            <a:ext cx="11293820" cy="107342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ru-RU" sz="2400" dirty="0"/>
              <a:t/>
            </a:r>
            <a:br>
              <a:rPr lang="ru-RU" sz="2400" dirty="0"/>
            </a:br>
            <a:r>
              <a:rPr lang="ru-RU" sz="24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незрячих  обучающихся </a:t>
            </a:r>
            <a:endParaRPr lang="ru-RU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5" name="Объект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519318618"/>
              </p:ext>
            </p:extLst>
          </p:nvPr>
        </p:nvGraphicFramePr>
        <p:xfrm>
          <a:off x="593380" y="1073427"/>
          <a:ext cx="11293820" cy="56826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6365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42745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1388524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3.1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2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обучающегося с учетом  ООП, на основе рекомендаций ПМПК и ИПРА.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 направлена на овладение эффективными компенсаторными способами учебно-познавательной и предметно-практической деятельности с учетом имеющихся противопоказаний и ограничений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475307">
                <a:tc>
                  <a:txBody>
                    <a:bodyPr/>
                    <a:lstStyle/>
                    <a:p>
                      <a:r>
                        <a:rPr lang="ru-RU" b="1" dirty="0"/>
                        <a:t>3.2.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Ритмика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Адаптивная физическая культура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Охрана, развитие остаточного зрения и зрительного восприятия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Социально–бытовая ориентировка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-Пространственная ориентировка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осязания и мелкой моторики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коммуникативной деятельности 	</a:t>
                      </a:r>
                    </a:p>
                    <a:p>
                      <a:endParaRPr lang="ru-RU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  <a:tr h="954610">
                <a:tc>
                  <a:txBody>
                    <a:bodyPr/>
                    <a:lstStyle/>
                    <a:p>
                      <a:r>
                        <a:rPr lang="ru-RU" b="1" dirty="0"/>
                        <a:t>3.3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Ритмика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Адаптивная физическая культура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Сенсорное развитие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Социально-бытовая ориентировка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Пространственная ориентировка</a:t>
                      </a:r>
                      <a:endParaRPr lang="ru-RU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71504638"/>
                  </a:ext>
                </a:extLst>
              </a:tr>
              <a:tr h="1659243">
                <a:tc>
                  <a:txBody>
                    <a:bodyPr/>
                    <a:lstStyle/>
                    <a:p>
                      <a:r>
                        <a:rPr lang="ru-RU" b="1" dirty="0"/>
                        <a:t>3.4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Ритмика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Сенсорное развитие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Двигательное развитие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Предметно-практические действия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Социально-коммуникативное развитие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Основы пространственной ориентировки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Социально-бытовая ориентировка 	</a:t>
                      </a:r>
                    </a:p>
                    <a:p>
                      <a:endParaRPr lang="ru-RU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1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890065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97280" y="119270"/>
            <a:ext cx="10058400" cy="67586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ru-RU" sz="2800" dirty="0"/>
              <a:t/>
            </a:r>
            <a:br>
              <a:rPr lang="ru-RU" sz="2800" dirty="0"/>
            </a:br>
            <a:r>
              <a:rPr lang="ru-RU" sz="2800" b="1" dirty="0">
                <a:solidFill>
                  <a:schemeClr val="bg2">
                    <a:lumMod val="25000"/>
                  </a:schemeClr>
                </a:solidFill>
              </a:rPr>
              <a:t>Содержание коррекционно-развивающей области АООП НОО для незрячих обучающихся </a:t>
            </a:r>
            <a:endParaRPr lang="ru-RU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97280" y="954157"/>
            <a:ext cx="10058400" cy="4914937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4" name="Заголовок 1"/>
          <p:cNvSpPr txBox="1">
            <a:spLocks/>
          </p:cNvSpPr>
          <p:nvPr/>
        </p:nvSpPr>
        <p:spPr>
          <a:xfrm>
            <a:off x="593380" y="0"/>
            <a:ext cx="11293820" cy="107342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ru-RU" sz="2400" dirty="0"/>
              <a:t/>
            </a:r>
            <a:br>
              <a:rPr lang="ru-RU" sz="2400" dirty="0"/>
            </a:br>
            <a:r>
              <a:rPr lang="ru-RU" sz="24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  слабовидящих обучающихся </a:t>
            </a:r>
            <a:endParaRPr lang="ru-RU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5" name="Объект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224677682"/>
              </p:ext>
            </p:extLst>
          </p:nvPr>
        </p:nvGraphicFramePr>
        <p:xfrm>
          <a:off x="593380" y="1073427"/>
          <a:ext cx="11293820" cy="664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6365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42745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2110143"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4.1</a:t>
                      </a:r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r>
                        <a:rPr lang="ru-RU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6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учащегося в соответствии с учетом его ООП, на основе рекомендаций ПМПК и ИПР </a:t>
                      </a:r>
                    </a:p>
                    <a:p>
                      <a:r>
                        <a:rPr lang="ru-RU" sz="16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 </a:t>
                      </a:r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направлена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-на осуществление индивидуально-ориентированной психолого-медико-педагогической помощи слабовидящим обучающимся с учетом их особых образовательных потребностей;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-минимизацию негативного влияния особенностей познавательной деятельности слабовидящих обучающихся на освоение ими АООП НОО;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-взаимосвязь урочной, внеурочной и внешкольной деятельности. </a:t>
                      </a:r>
                    </a:p>
                    <a:p>
                      <a:endParaRPr lang="ru-RU" sz="14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646941">
                <a:tc>
                  <a:txBody>
                    <a:bodyPr/>
                    <a:lstStyle/>
                    <a:p>
                      <a:r>
                        <a:rPr lang="ru-RU" b="1" dirty="0"/>
                        <a:t>4.2.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Ритмика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Адаптивная физическая культура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зрительного восприятия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Социально-бытовая ориентировка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Пространственная ориентировка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коммуникативной деятельности 	</a:t>
                      </a:r>
                    </a:p>
                    <a:p>
                      <a:endParaRPr lang="ru-RU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  <a:tr h="1312406">
                <a:tc>
                  <a:txBody>
                    <a:bodyPr/>
                    <a:lstStyle/>
                    <a:p>
                      <a:r>
                        <a:rPr lang="ru-RU" b="1" dirty="0"/>
                        <a:t>4.3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</a:t>
                      </a:r>
                      <a:endParaRPr lang="ru-RU" sz="1800" b="0" i="0" u="none" strike="noStrike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Ритмика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Адаптивная физическая культура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Социально-бытовая и пространственная ориентировка 	</a:t>
                      </a:r>
                    </a:p>
                    <a:p>
                      <a:r>
                        <a:rPr lang="ru-RU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  <a:p>
                      <a:endParaRPr lang="ru-RU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71504638"/>
                  </a:ext>
                </a:extLst>
              </a:tr>
              <a:tr h="557920">
                <a:tc>
                  <a:txBody>
                    <a:bodyPr/>
                    <a:lstStyle/>
                    <a:p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1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0549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Заголовок 1"/>
          <p:cNvSpPr txBox="1">
            <a:spLocks/>
          </p:cNvSpPr>
          <p:nvPr/>
        </p:nvSpPr>
        <p:spPr>
          <a:xfrm>
            <a:off x="424070" y="145774"/>
            <a:ext cx="11036410" cy="75478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75000" lnSpcReduction="20000"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8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ru-RU" sz="28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ru-RU" sz="28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 обучающихся  с тяжелыми нарушениями речи </a:t>
            </a:r>
            <a:endParaRPr lang="ru-RU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5" name="Объект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377921437"/>
              </p:ext>
            </p:extLst>
          </p:nvPr>
        </p:nvGraphicFramePr>
        <p:xfrm>
          <a:off x="463826" y="926479"/>
          <a:ext cx="11125359" cy="5035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6324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38903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4085738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5.1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учащегося в соответствии с учетом его ООП, на основе рекомендаций ПМПК и ИПР </a:t>
                      </a: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работы.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Основными образовательными направлениями в специальной поддержке освоения АООП НОО являются: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-коррекционная помощь в овладении базовым содержанием обучения;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-коррекция нарушений устной речи, коррекция и профилактика нарушений чтения и письма;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-развитие сознательного использования языковых средств в различных коммуникативных ситуациях с целью реализации полноценных социальных контактов с окружающими;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-обеспечение обучающемуся успеха в различных видах деятельности с целью предупреждения негативного отношения к учебе, ситуации школьного обучения в целом, повышения мотивации к школьному обучению.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950172">
                <a:tc>
                  <a:txBody>
                    <a:bodyPr/>
                    <a:lstStyle/>
                    <a:p>
                      <a:pPr algn="ctr"/>
                      <a:r>
                        <a:rPr lang="ru-RU" b="1" dirty="0"/>
                        <a:t>5.2.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Произношение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Логопедическая ритмика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речи </a:t>
                      </a:r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680767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75573" y="0"/>
            <a:ext cx="11611627" cy="107342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just"/>
            <a:r>
              <a:rPr lang="ru-RU" sz="2400" dirty="0"/>
              <a:t/>
            </a:r>
            <a:br>
              <a:rPr lang="ru-RU" sz="2400" dirty="0"/>
            </a:br>
            <a:r>
              <a:rPr lang="ru-RU" sz="24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 обучающихся с нарушением опорно-двигательного аппарата</a:t>
            </a:r>
            <a:endParaRPr lang="ru-RU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476375085"/>
              </p:ext>
            </p:extLst>
          </p:nvPr>
        </p:nvGraphicFramePr>
        <p:xfrm>
          <a:off x="275573" y="1232452"/>
          <a:ext cx="11611626" cy="5297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671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86095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1803495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6.1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just"/>
                      <a:r>
                        <a:rPr lang="ru-RU" sz="1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учащегося в соответствии с учетом его ООП, на основе рекомендаций ПМПК и ИПР </a:t>
                      </a:r>
                    </a:p>
                    <a:p>
                      <a:pPr algn="just"/>
                      <a:r>
                        <a:rPr lang="ru-RU" sz="14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 </a:t>
                      </a:r>
                      <a:r>
                        <a:rPr lang="ru-RU" sz="1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направлена на: </a:t>
                      </a:r>
                    </a:p>
                    <a:p>
                      <a:pPr algn="just"/>
                      <a:r>
                        <a:rPr lang="ru-RU" sz="1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-предупреждение вторичных биологических и социальных отклонений в развитии; </a:t>
                      </a:r>
                    </a:p>
                    <a:p>
                      <a:pPr algn="just"/>
                      <a:r>
                        <a:rPr lang="ru-RU" sz="1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-коррекцию нарушений психофизического и психофизиологического развития; </a:t>
                      </a:r>
                    </a:p>
                    <a:p>
                      <a:pPr algn="just"/>
                      <a:r>
                        <a:rPr lang="ru-RU" sz="1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 формирование у обучающихся с НОДА механизмов компенсации </a:t>
                      </a:r>
                      <a:r>
                        <a:rPr lang="ru-RU" sz="1400" b="0" i="0" u="none" strike="noStrike" kern="1200" baseline="0" dirty="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дефицитарных</a:t>
                      </a:r>
                      <a:r>
                        <a:rPr lang="ru-RU" sz="1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психомоторных функций; </a:t>
                      </a:r>
                    </a:p>
                    <a:p>
                      <a:pPr algn="just"/>
                      <a:r>
                        <a:rPr lang="ru-RU" sz="1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-формирование способов познавательной деятельности, позволяющих учащемуся усваивать общеобразовательные предметы. </a:t>
                      </a:r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087822">
                <a:tc>
                  <a:txBody>
                    <a:bodyPr/>
                    <a:lstStyle/>
                    <a:p>
                      <a:r>
                        <a:rPr lang="ru-RU" b="1" dirty="0"/>
                        <a:t>6.2.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Речевая практика </a:t>
                      </a:r>
                    </a:p>
                    <a:p>
                      <a:r>
                        <a:rPr lang="ru-RU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Основы коммуникации </a:t>
                      </a:r>
                    </a:p>
                    <a:p>
                      <a:r>
                        <a:rPr lang="ru-RU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-Психомоторика и развитие деятельности </a:t>
                      </a:r>
                    </a:p>
                    <a:p>
                      <a:r>
                        <a:rPr lang="ru-RU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-Двигательная коррекция </a:t>
                      </a:r>
                    </a:p>
                    <a:p>
                      <a:endParaRPr lang="ru-RU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  <a:tr h="951065">
                <a:tc>
                  <a:txBody>
                    <a:bodyPr/>
                    <a:lstStyle/>
                    <a:p>
                      <a:r>
                        <a:rPr lang="ru-RU" b="1" dirty="0"/>
                        <a:t>6.3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-Речевая практика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- Основы коммуникации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Психомоторика и развитие деятельности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-Двигательная коррекция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-Коррекционно-компенсаторная область (индивидуально)</a:t>
                      </a:r>
                      <a:endParaRPr lang="ru-RU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71504638"/>
                  </a:ext>
                </a:extLst>
              </a:tr>
              <a:tr h="1213232">
                <a:tc>
                  <a:txBody>
                    <a:bodyPr/>
                    <a:lstStyle/>
                    <a:p>
                      <a:r>
                        <a:rPr lang="ru-RU" b="1" dirty="0"/>
                        <a:t>6.4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Речевая практика.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- Основы коммуникации.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- Психомоторика и развитие деятельности.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-Двигательная коррекция </a:t>
                      </a:r>
                    </a:p>
                    <a:p>
                      <a:r>
                        <a:rPr lang="ru-RU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-Коррекционно-компенсаторная область (индивидуально) </a:t>
                      </a:r>
                      <a:endParaRPr lang="ru-RU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1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677510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52186" y="1707875"/>
            <a:ext cx="10058400" cy="3373182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4" name="Заголовок 1"/>
          <p:cNvSpPr txBox="1">
            <a:spLocks/>
          </p:cNvSpPr>
          <p:nvPr/>
        </p:nvSpPr>
        <p:spPr>
          <a:xfrm>
            <a:off x="275573" y="0"/>
            <a:ext cx="11611627" cy="107342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ru-RU" sz="2400" dirty="0"/>
              <a:t/>
            </a:r>
            <a:br>
              <a:rPr lang="ru-RU" sz="2400" dirty="0"/>
            </a:br>
            <a:r>
              <a:rPr lang="ru-RU" sz="24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 обучающихся с задержкой психического развития</a:t>
            </a:r>
            <a:endParaRPr lang="ru-RU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5" name="Объект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434422254"/>
              </p:ext>
            </p:extLst>
          </p:nvPr>
        </p:nvGraphicFramePr>
        <p:xfrm>
          <a:off x="275573" y="1073426"/>
          <a:ext cx="11611626" cy="38780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671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86095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2110875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7.1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учащегося в соответствии с учетом его ООП, на основе рекомендаций ПМПК и ИПР </a:t>
                      </a: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направлена на развитие социальных (жизненных) компетенций обучающегося и поддержку в освоении АООП НОО 	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767216">
                <a:tc>
                  <a:txBody>
                    <a:bodyPr/>
                    <a:lstStyle/>
                    <a:p>
                      <a:r>
                        <a:rPr lang="ru-RU" b="1" dirty="0"/>
                        <a:t>7.2.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Коррекционно-развивающие занятия (логопедические и </a:t>
                      </a:r>
                      <a:r>
                        <a:rPr lang="ru-RU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психокоррекционные</a:t>
                      </a:r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 </a:t>
                      </a:r>
                    </a:p>
                    <a:p>
                      <a:r>
                        <a:rPr lang="ru-RU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Ритмика 	</a:t>
                      </a:r>
                    </a:p>
                    <a:p>
                      <a:endParaRPr lang="ru-RU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7996272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Заголовок 1"/>
          <p:cNvSpPr txBox="1">
            <a:spLocks/>
          </p:cNvSpPr>
          <p:nvPr/>
        </p:nvSpPr>
        <p:spPr>
          <a:xfrm>
            <a:off x="275573" y="0"/>
            <a:ext cx="11611627" cy="107342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ru-RU" sz="2400" dirty="0"/>
              <a:t/>
            </a:r>
            <a:br>
              <a:rPr lang="ru-RU" sz="2400" dirty="0"/>
            </a:br>
            <a:r>
              <a:rPr lang="ru-RU" sz="2400" b="1" dirty="0">
                <a:solidFill>
                  <a:schemeClr val="bg2">
                    <a:lumMod val="25000"/>
                  </a:schemeClr>
                </a:solidFill>
              </a:rPr>
              <a:t>Содержание и формы реализации коррекционно-развивающей области АООП НОО   обучающихся с расстройствами аутистического спектра</a:t>
            </a:r>
            <a:endParaRPr lang="ru-RU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5" name="Объект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800704555"/>
              </p:ext>
            </p:extLst>
          </p:nvPr>
        </p:nvGraphicFramePr>
        <p:xfrm>
          <a:off x="275573" y="1232453"/>
          <a:ext cx="11611626" cy="53636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671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86095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1514675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8.1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6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Содержание определяется для каждого учащегося в соответствии с учетом его ООП, на основе рекомендаций ПМПК и ИПР </a:t>
                      </a:r>
                    </a:p>
                    <a:p>
                      <a:r>
                        <a:rPr lang="ru-RU" sz="1600" b="1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Программа коррекционной работы </a:t>
                      </a:r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направлена на обеспечение эмоционально-личностного и социального развития, преодоление коммуникативных барьеров и поддержку в освоении АООП 	</a:t>
                      </a:r>
                    </a:p>
                    <a:p>
                      <a:endParaRPr lang="ru-RU" sz="16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051334">
                <a:tc>
                  <a:txBody>
                    <a:bodyPr/>
                    <a:lstStyle/>
                    <a:p>
                      <a:r>
                        <a:rPr lang="ru-RU" b="1" dirty="0"/>
                        <a:t>8.2.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Формирование коммуникативного поведения (индивидуально/фронтально)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Музыкально-ритмические занятия (фронтально)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Социально-бытовая ориентировка (фронт) 	</a:t>
                      </a:r>
                    </a:p>
                    <a:p>
                      <a:endParaRPr lang="ru-RU" sz="16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  <a:tr h="1187870">
                <a:tc>
                  <a:txBody>
                    <a:bodyPr/>
                    <a:lstStyle/>
                    <a:p>
                      <a:r>
                        <a:rPr lang="ru-RU" b="1" dirty="0"/>
                        <a:t>8.3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Формирование  коммуникативного поведения (индивидуально/фронтально)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Музыкально-ритмические занятия (фронтально)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Социально-бытовая ориентировка (фронтально)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Развитие познавательной деятельности (индивидуально) </a:t>
                      </a:r>
                      <a:endParaRPr lang="ru-RU" sz="16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71504638"/>
                  </a:ext>
                </a:extLst>
              </a:tr>
              <a:tr h="1514675">
                <a:tc>
                  <a:txBody>
                    <a:bodyPr/>
                    <a:lstStyle/>
                    <a:p>
                      <a:r>
                        <a:rPr lang="ru-RU" b="1" dirty="0"/>
                        <a:t>8.4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Эмоциональное и коммуникативно-речевое развитие (фронтально/индивидуально)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Сенсорное развитие (индивидуально)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Двигательное развитие (фронтально)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Предметно-практические действия (индивидуально) 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Коррекционно-развивающие занятия 	</a:t>
                      </a: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endParaRPr lang="ru-RU" sz="16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1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907520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Заголовок 1"/>
          <p:cNvSpPr txBox="1">
            <a:spLocks/>
          </p:cNvSpPr>
          <p:nvPr/>
        </p:nvSpPr>
        <p:spPr>
          <a:xfrm>
            <a:off x="275573" y="0"/>
            <a:ext cx="11611627" cy="107342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Структура адаптированной образовательной программы </a:t>
            </a:r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обучающегося </a:t>
            </a:r>
            <a:endParaRPr lang="ru-RU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5" name="Объект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800704555"/>
              </p:ext>
            </p:extLst>
          </p:nvPr>
        </p:nvGraphicFramePr>
        <p:xfrm>
          <a:off x="275573" y="1232453"/>
          <a:ext cx="11611626" cy="587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671">
                  <a:extLst>
                    <a:ext uri="{9D8B030D-6E8A-4147-A177-3AD203B41FA5}">
                      <a16:colId xmlns="" xmlns:a16="http://schemas.microsoft.com/office/drawing/2014/main" val="2632790419"/>
                    </a:ext>
                  </a:extLst>
                </a:gridCol>
                <a:gridCol w="10860955">
                  <a:extLst>
                    <a:ext uri="{9D8B030D-6E8A-4147-A177-3AD203B41FA5}">
                      <a16:colId xmlns="" xmlns:a16="http://schemas.microsoft.com/office/drawing/2014/main" val="4257459039"/>
                    </a:ext>
                  </a:extLst>
                </a:gridCol>
              </a:tblGrid>
              <a:tr h="1514675">
                <a:tc>
                  <a:txBody>
                    <a:bodyPr/>
                    <a:lstStyle/>
                    <a:p>
                      <a:endParaRPr lang="ru-RU" sz="18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800" b="1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ru-RU" sz="18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	</a:t>
                      </a:r>
                    </a:p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6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2400" b="0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АОП разрабатывается для </a:t>
                      </a:r>
                      <a:r>
                        <a:rPr lang="ru-RU" sz="2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каждого учащегося в соответствии с учетом его ООП, </a:t>
                      </a:r>
                      <a:r>
                        <a:rPr lang="ru-RU" sz="2400" b="0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рекомендаций </a:t>
                      </a:r>
                      <a:r>
                        <a:rPr lang="ru-RU" sz="24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ПМПК и ИПР </a:t>
                      </a:r>
                      <a:r>
                        <a:rPr lang="ru-RU" sz="2400" b="0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и может включать в себя:</a:t>
                      </a:r>
                      <a:endParaRPr lang="ru-RU" sz="2400" b="0" i="0" u="none" strike="noStrike" kern="1200" baseline="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ru-RU" sz="1600" b="0" i="0" u="none" strike="noStrike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  <a:p>
                      <a:endParaRPr lang="ru-RU" sz="16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66090946"/>
                  </a:ext>
                </a:extLst>
              </a:tr>
              <a:tr h="1051334">
                <a:tc>
                  <a:txBody>
                    <a:bodyPr/>
                    <a:lstStyle/>
                    <a:p>
                      <a:r>
                        <a:rPr lang="ru-RU" b="1" dirty="0" smtClean="0"/>
                        <a:t>1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Общие сведения о ребенке и родителях,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Заключение и рекомендации ЦПМПК. Вариант программы</a:t>
                      </a:r>
                    </a:p>
                    <a:p>
                      <a:r>
                        <a:rPr lang="ru-RU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Модель и форма обучения</a:t>
                      </a:r>
                    </a:p>
                    <a:p>
                      <a:r>
                        <a:rPr lang="ru-RU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Сроки реализации АОП</a:t>
                      </a:r>
                      <a:endParaRPr lang="ru-RU" sz="1800" b="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54811576"/>
                  </a:ext>
                </a:extLst>
              </a:tr>
              <a:tr h="962723">
                <a:tc>
                  <a:txBody>
                    <a:bodyPr/>
                    <a:lstStyle/>
                    <a:p>
                      <a:r>
                        <a:rPr lang="ru-RU" b="1" dirty="0" smtClean="0"/>
                        <a:t>2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800" b="0" dirty="0" smtClean="0"/>
                        <a:t>Рекомендации</a:t>
                      </a:r>
                      <a:r>
                        <a:rPr lang="ru-RU" sz="1800" b="0" baseline="0" dirty="0" smtClean="0"/>
                        <a:t> специалистов </a:t>
                      </a:r>
                      <a:r>
                        <a:rPr lang="ru-RU" sz="1800" b="0" baseline="0" dirty="0" err="1" smtClean="0"/>
                        <a:t>ППк</a:t>
                      </a:r>
                      <a:r>
                        <a:rPr lang="ru-RU" sz="1800" b="0" baseline="0" dirty="0" smtClean="0"/>
                        <a:t>  школы в соответствии с рекомендациями ЦПМПК, </a:t>
                      </a:r>
                      <a:r>
                        <a:rPr lang="ru-RU" sz="1800" b="0" dirty="0" smtClean="0"/>
                        <a:t>дефициты,</a:t>
                      </a:r>
                      <a:r>
                        <a:rPr lang="ru-RU" sz="1800" b="0" baseline="0" dirty="0" smtClean="0"/>
                        <a:t> </a:t>
                      </a:r>
                      <a:r>
                        <a:rPr lang="ru-RU" sz="1800" b="0" dirty="0" smtClean="0"/>
                        <a:t>трудности</a:t>
                      </a:r>
                      <a:r>
                        <a:rPr lang="ru-RU" sz="1800" b="0" baseline="0" dirty="0" smtClean="0"/>
                        <a:t> и </a:t>
                      </a:r>
                      <a:r>
                        <a:rPr lang="ru-RU" sz="1800" b="0" dirty="0" smtClean="0"/>
                        <a:t>ресурсы ребенка </a:t>
                      </a:r>
                      <a:r>
                        <a:rPr lang="ru-RU" sz="1800" b="0" baseline="0" dirty="0" smtClean="0"/>
                        <a:t>по возможным направлениям:</a:t>
                      </a:r>
                    </a:p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600" b="0" dirty="0" smtClean="0">
                          <a:solidFill>
                            <a:srgbClr val="231F20"/>
                          </a:solidFill>
                          <a:latin typeface="+mn-lt"/>
                          <a:ea typeface="Times New Roman"/>
                          <a:cs typeface="Times New Roman" pitchFamily="18" charset="0"/>
                        </a:rPr>
                        <a:t>Особенности речи </a:t>
                      </a:r>
                      <a:endParaRPr lang="ru-RU" sz="1600" b="0" dirty="0" smtClean="0"/>
                    </a:p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600" b="0" dirty="0" smtClean="0">
                          <a:solidFill>
                            <a:srgbClr val="231F20"/>
                          </a:solidFill>
                          <a:latin typeface="+mn-lt"/>
                          <a:ea typeface="Times New Roman"/>
                          <a:cs typeface="Times New Roman" pitchFamily="18" charset="0"/>
                        </a:rPr>
                        <a:t>Темп деятельности, утомляемость</a:t>
                      </a:r>
                    </a:p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600" b="0" dirty="0" smtClean="0">
                          <a:solidFill>
                            <a:srgbClr val="231F20"/>
                          </a:solidFill>
                          <a:latin typeface="+mn-lt"/>
                          <a:ea typeface="Times New Roman"/>
                        </a:rPr>
                        <a:t>Особенности обработки сенсорной информации</a:t>
                      </a:r>
                    </a:p>
                    <a:p>
                      <a:pPr marL="457200" marR="0" indent="-4572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ru-RU" sz="1600" b="0" dirty="0" smtClean="0">
                          <a:solidFill>
                            <a:srgbClr val="231F20"/>
                          </a:solidFill>
                          <a:latin typeface="+mn-lt"/>
                          <a:ea typeface="Times New Roman"/>
                          <a:cs typeface="Times New Roman" pitchFamily="18" charset="0"/>
                        </a:rPr>
                        <a:t>Особенности моторного развития и графических навыков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71504638"/>
                  </a:ext>
                </a:extLst>
              </a:tr>
              <a:tr h="1514675">
                <a:tc>
                  <a:txBody>
                    <a:bodyPr/>
                    <a:lstStyle/>
                    <a:p>
                      <a:r>
                        <a:rPr lang="ru-RU" b="1" dirty="0" smtClean="0"/>
                        <a:t>3</a:t>
                      </a:r>
                      <a:endParaRPr lang="ru-RU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Индивидуальные планируемые результаты на период (учебный год) </a:t>
                      </a:r>
                    </a:p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ru-RU" sz="16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по предметным областям</a:t>
                      </a:r>
                    </a:p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600" b="0" dirty="0" smtClean="0"/>
                        <a:t> - особенности формирования УУД/БУД</a:t>
                      </a:r>
                    </a:p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600" b="0" dirty="0" smtClean="0"/>
                        <a:t> - задачи развития ребенка на учебный год для каждого из</a:t>
                      </a:r>
                      <a:r>
                        <a:rPr lang="ru-RU" sz="1600" b="0" baseline="0" dirty="0" smtClean="0"/>
                        <a:t> специалистов </a:t>
                      </a:r>
                      <a:r>
                        <a:rPr lang="ru-RU" sz="1600" b="0" baseline="0" dirty="0" err="1" smtClean="0"/>
                        <a:t>ППк</a:t>
                      </a:r>
                      <a:endParaRPr lang="ru-RU" sz="1600" b="0" dirty="0" smtClean="0"/>
                    </a:p>
                    <a:p>
                      <a:pPr marL="457200" indent="-457200">
                        <a:buFont typeface="+mj-lt"/>
                        <a:buNone/>
                      </a:pPr>
                      <a:r>
                        <a:rPr lang="ru-RU" sz="1600" b="0" dirty="0" smtClean="0"/>
                        <a:t> - специальные условия обучения и воспитания</a:t>
                      </a:r>
                      <a:endParaRPr lang="ru-RU" sz="1600" b="0" dirty="0" smtClean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13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9075208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0"/>
            <a:ext cx="11338560" cy="122791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ru-RU" sz="3600" b="1" dirty="0" smtClean="0">
                <a:latin typeface="+mn-lt"/>
              </a:rPr>
              <a:t>1. Общие сведения</a:t>
            </a:r>
            <a:endParaRPr lang="ru-RU" sz="3600" b="1" dirty="0">
              <a:latin typeface="+mn-lt"/>
            </a:endParaRPr>
          </a:p>
        </p:txBody>
      </p:sp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444135" y="1345472"/>
          <a:ext cx="11416938" cy="5263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08469"/>
                <a:gridCol w="5708469"/>
              </a:tblGrid>
              <a:tr h="902855">
                <a:tc gridSpan="2">
                  <a:txBody>
                    <a:bodyPr/>
                    <a:lstStyle/>
                    <a:p>
                      <a:r>
                        <a:rPr lang="ru-RU" sz="16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Ф. И.О. ребенка: </a:t>
                      </a:r>
                      <a:r>
                        <a:rPr lang="ru-RU" sz="1600" b="0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Марков Никита.</a:t>
                      </a:r>
                    </a:p>
                    <a:p>
                      <a:r>
                        <a:rPr lang="ru-RU" sz="16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Возраст ребенка: </a:t>
                      </a:r>
                      <a:r>
                        <a:rPr lang="ru-RU" sz="1600" b="0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 лет 11 мес. (30.12.2008г)</a:t>
                      </a:r>
                    </a:p>
                    <a:p>
                      <a:r>
                        <a:rPr lang="ru-RU" sz="16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Класс:  </a:t>
                      </a:r>
                      <a:r>
                        <a:rPr lang="ru-RU" sz="1600" b="0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 «Б»</a:t>
                      </a:r>
                      <a:endParaRPr lang="ru-RU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</a:tr>
              <a:tr h="590105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b="1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Ф.И.О. родителей: </a:t>
                      </a:r>
                      <a:r>
                        <a:rPr lang="ru-RU" sz="1600" b="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Маркова Татьяна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b="1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Ф.И.О. учителя:  </a:t>
                      </a:r>
                      <a:r>
                        <a:rPr lang="ru-RU" sz="1600" b="0" dirty="0" err="1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Бушмелев</a:t>
                      </a:r>
                      <a:r>
                        <a:rPr lang="ru-RU" sz="1600" b="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Максим Евгеньевич</a:t>
                      </a:r>
                      <a:endParaRPr lang="ru-RU" sz="1600" b="0" dirty="0" smtClean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</a:tr>
              <a:tr h="1080425">
                <a:tc gridSpan="2">
                  <a:txBody>
                    <a:bodyPr/>
                    <a:lstStyle/>
                    <a:p>
                      <a:r>
                        <a:rPr lang="ru-RU" sz="16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Ф.И.О. специалистов сопровождения: </a:t>
                      </a:r>
                    </a:p>
                    <a:p>
                      <a:r>
                        <a:rPr lang="ru-RU" sz="16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Учитель-логопед:  </a:t>
                      </a:r>
                    </a:p>
                    <a:p>
                      <a:r>
                        <a:rPr lang="ru-RU" sz="16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Педагог-психолог:  </a:t>
                      </a: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Громова Юлия</a:t>
                      </a:r>
                    </a:p>
                    <a:p>
                      <a:r>
                        <a:rPr lang="ru-RU" sz="16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Учитель-дефектолог:  </a:t>
                      </a:r>
                      <a:r>
                        <a:rPr lang="ru-RU" sz="16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Шалупина</a:t>
                      </a: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Татьяна</a:t>
                      </a:r>
                      <a:endParaRPr lang="ru-RU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</a:tr>
              <a:tr h="9638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ru-RU" sz="1600" dirty="0">
                        <a:latin typeface="Times New Roman"/>
                        <a:ea typeface="Times New Roman"/>
                      </a:endParaRPr>
                    </a:p>
                    <a:p>
                      <a:pPr marL="48895">
                        <a:lnSpc>
                          <a:spcPct val="97000"/>
                        </a:lnSpc>
                        <a:spcBef>
                          <a:spcPts val="845"/>
                        </a:spcBef>
                        <a:spcAft>
                          <a:spcPts val="0"/>
                        </a:spcAft>
                      </a:pPr>
                      <a:r>
                        <a:rPr lang="ru-RU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Заключение и </a:t>
                      </a:r>
                      <a:r>
                        <a:rPr lang="ru-RU" sz="1600" b="1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рекомендации ЦПМПК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marR="53340">
                        <a:lnSpc>
                          <a:spcPct val="97000"/>
                        </a:lnSpc>
                        <a:spcBef>
                          <a:spcPts val="425"/>
                        </a:spcBef>
                        <a:spcAft>
                          <a:spcPts val="0"/>
                        </a:spcAft>
                      </a:pP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Обучение по адаптированной образовательной программе для детей с ЗПР, вариант 7.2 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  <a:p>
                      <a:pPr marL="50800" marR="53340">
                        <a:lnSpc>
                          <a:spcPct val="97000"/>
                        </a:lnSpc>
                        <a:spcBef>
                          <a:spcPts val="425"/>
                        </a:spcBef>
                        <a:spcAft>
                          <a:spcPts val="0"/>
                        </a:spcAft>
                      </a:pP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Индивидуальные занятия с </a:t>
                      </a:r>
                      <a:r>
                        <a:rPr lang="ru-RU" sz="16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педаго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6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гом-психологом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, учителем-логопедом, учителем-дефектологом.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406842">
                <a:tc>
                  <a:txBody>
                    <a:bodyPr/>
                    <a:lstStyle/>
                    <a:p>
                      <a:pPr>
                        <a:spcBef>
                          <a:spcPts val="255"/>
                        </a:spcBef>
                        <a:spcAft>
                          <a:spcPts val="0"/>
                        </a:spcAft>
                      </a:pPr>
                      <a:r>
                        <a:rPr lang="ru-RU" sz="1600" b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 </a:t>
                      </a:r>
                      <a:r>
                        <a:rPr lang="en-US" sz="1600" b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Основная программа класса</a:t>
                      </a:r>
                      <a:endParaRPr lang="ru-RU" sz="16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>
                        <a:spcBef>
                          <a:spcPts val="260"/>
                        </a:spcBef>
                        <a:spcAft>
                          <a:spcPts val="0"/>
                        </a:spcAft>
                      </a:pP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НОО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406842">
                <a:tc>
                  <a:txBody>
                    <a:bodyPr/>
                    <a:lstStyle/>
                    <a:p>
                      <a:pPr>
                        <a:spcBef>
                          <a:spcPts val="140"/>
                        </a:spcBef>
                        <a:spcAft>
                          <a:spcPts val="0"/>
                        </a:spcAft>
                      </a:pPr>
                      <a:r>
                        <a:rPr lang="ru-RU" sz="1600" b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 Ф</a:t>
                      </a:r>
                      <a:r>
                        <a:rPr lang="en-US" sz="1600" b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орма обучения</a:t>
                      </a:r>
                      <a:endParaRPr lang="ru-RU" sz="16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165"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ru-RU" sz="160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Очное обучение в классе</a:t>
                      </a:r>
                      <a:endParaRPr lang="ru-RU" sz="16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Bef>
                          <a:spcPts val="705"/>
                        </a:spcBef>
                        <a:spcAft>
                          <a:spcPts val="0"/>
                        </a:spcAft>
                      </a:pPr>
                      <a:r>
                        <a:rPr lang="ru-RU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 </a:t>
                      </a:r>
                      <a:r>
                        <a:rPr lang="en-US" sz="1600" b="1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Цель</a:t>
                      </a:r>
                      <a:r>
                        <a:rPr lang="en-US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АОП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marR="53340">
                        <a:lnSpc>
                          <a:spcPct val="97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Обеспечение планируемых результатов в освоении АООП НОО, развитии и социальной адаптации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406842">
                <a:tc>
                  <a:txBody>
                    <a:bodyPr/>
                    <a:lstStyle/>
                    <a:p>
                      <a:pPr marL="50800">
                        <a:spcBef>
                          <a:spcPts val="36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Срок</a:t>
                      </a:r>
                      <a:r>
                        <a:rPr lang="en-US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реализации</a:t>
                      </a:r>
                      <a:r>
                        <a:rPr lang="en-US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АОП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>
                        <a:spcBef>
                          <a:spcPts val="365"/>
                        </a:spcBef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сентябрь</a:t>
                      </a:r>
                      <a:r>
                        <a:rPr lang="en-US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201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7</a:t>
                      </a:r>
                      <a:r>
                        <a:rPr lang="en-US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/</a:t>
                      </a:r>
                      <a:r>
                        <a:rPr lang="en-US" sz="16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май</a:t>
                      </a:r>
                      <a:r>
                        <a:rPr lang="en-US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201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8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0"/>
            <a:ext cx="11338560" cy="122791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ru-RU" sz="3200" b="1" dirty="0" smtClean="0">
                <a:latin typeface="+mn-lt"/>
              </a:rPr>
              <a:t>2. Заключение </a:t>
            </a:r>
            <a:r>
              <a:rPr lang="ru-RU" sz="3200" b="1" dirty="0" smtClean="0">
                <a:latin typeface="+mn-lt"/>
              </a:rPr>
              <a:t>и рекомендации </a:t>
            </a:r>
            <a:r>
              <a:rPr lang="ru-RU" sz="3200" b="1" dirty="0" err="1" smtClean="0">
                <a:latin typeface="+mn-lt"/>
              </a:rPr>
              <a:t>ППк</a:t>
            </a:r>
            <a:r>
              <a:rPr lang="ru-RU" sz="3200" b="1" dirty="0" smtClean="0">
                <a:latin typeface="+mn-lt"/>
              </a:rPr>
              <a:t> </a:t>
            </a:r>
            <a:r>
              <a:rPr lang="ru-RU" sz="3200" b="1" dirty="0" smtClean="0">
                <a:latin typeface="+mn-lt"/>
              </a:rPr>
              <a:t>образовательного учреждения</a:t>
            </a:r>
            <a:endParaRPr lang="ru-RU" sz="3200" b="1" dirty="0">
              <a:latin typeface="+mn-lt"/>
            </a:endParaRPr>
          </a:p>
        </p:txBody>
      </p:sp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444135" y="1345472"/>
          <a:ext cx="11416939" cy="51728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9145"/>
                <a:gridCol w="8477794"/>
              </a:tblGrid>
              <a:tr h="885544">
                <a:tc gridSpan="2">
                  <a:txBody>
                    <a:bodyPr/>
                    <a:lstStyle/>
                    <a:p>
                      <a:r>
                        <a:rPr lang="ru-RU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Оценка особенностей развития ребенка с ЗПР с целью определения индивидуальных планируемых результатов.</a:t>
                      </a:r>
                      <a:r>
                        <a:rPr lang="ru-RU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ru-RU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Заключение по результатам комплексной диагностики учителя, психолога, логопеда, дефектолога.</a:t>
                      </a:r>
                      <a:endParaRPr lang="ru-RU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</a:tr>
              <a:tr h="26980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48895" marR="41910">
                        <a:lnSpc>
                          <a:spcPct val="86000"/>
                        </a:lnSpc>
                        <a:spcBef>
                          <a:spcPts val="925"/>
                        </a:spcBef>
                        <a:spcAft>
                          <a:spcPts val="0"/>
                        </a:spcAft>
                      </a:pPr>
                      <a:r>
                        <a:rPr lang="ru-RU" sz="1600" b="1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Особенности речи </a:t>
                      </a:r>
                      <a:endParaRPr lang="ru-RU" sz="1600" b="1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48895" marR="41910">
                        <a:lnSpc>
                          <a:spcPct val="86000"/>
                        </a:lnSpc>
                        <a:spcBef>
                          <a:spcPts val="925"/>
                        </a:spcBef>
                        <a:spcAft>
                          <a:spcPts val="0"/>
                        </a:spcAft>
                      </a:pPr>
                      <a:r>
                        <a:rPr lang="ru-RU" sz="1600" i="1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(логопедическое </a:t>
                      </a:r>
                      <a:r>
                        <a:rPr lang="ru-RU" sz="1600" i="1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заключение либо результаты </a:t>
                      </a:r>
                      <a:r>
                        <a:rPr lang="ru-RU" sz="1600" i="1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наблюдения </a:t>
                      </a:r>
                      <a:r>
                        <a:rPr lang="ru-RU" sz="1600" i="1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учителя за ребенком)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Собственная речевая продукция представлена простой нераспространенной и </a:t>
                      </a:r>
                      <a:r>
                        <a:rPr lang="ru-RU" sz="16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аграмматичной</a:t>
                      </a: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фразой. Диалогическая речь  сформирована.</a:t>
                      </a:r>
                    </a:p>
                    <a:p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Недостаточное понимание обращенной речи (в контексте узкой ситуации). Отмечается назальный оттенок голоса.</a:t>
                      </a:r>
                    </a:p>
                    <a:p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Словарный запас значительно ниже возрастной нормы.</a:t>
                      </a:r>
                    </a:p>
                    <a:p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Грамматическая компетенция  и фонематическое восприятие сформированы на уровне значительно ниже возрастного уровня. </a:t>
                      </a:r>
                    </a:p>
                    <a:p>
                      <a:r>
                        <a:rPr lang="ru-RU" sz="16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Заключение. </a:t>
                      </a: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Системное специфическое недоразвитие речи у ребенка с ЗПР.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  <a:tr h="1589289">
                <a:tc>
                  <a:txBody>
                    <a:bodyPr/>
                    <a:lstStyle/>
                    <a:p>
                      <a:pPr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48895" marR="41910">
                        <a:lnSpc>
                          <a:spcPct val="86000"/>
                        </a:lnSpc>
                        <a:spcAft>
                          <a:spcPts val="0"/>
                        </a:spcAft>
                      </a:pPr>
                      <a:r>
                        <a:rPr lang="ru-RU" sz="1600" b="1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Темп деятельности, утомляемость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48895" marR="41910">
                        <a:lnSpc>
                          <a:spcPct val="86000"/>
                        </a:lnSpc>
                        <a:spcAft>
                          <a:spcPts val="0"/>
                        </a:spcAft>
                      </a:pPr>
                      <a:r>
                        <a:rPr lang="ru-RU" sz="1600" i="1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(по результатам </a:t>
                      </a:r>
                      <a:r>
                        <a:rPr lang="ru-RU" sz="1600" i="1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наблюдения </a:t>
                      </a:r>
                      <a:r>
                        <a:rPr lang="ru-RU" sz="1600" i="1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учителя и специалистов </a:t>
                      </a:r>
                      <a:r>
                        <a:rPr lang="ru-RU" sz="1600" i="1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сопровождения</a:t>
                      </a:r>
                      <a:r>
                        <a:rPr lang="ru-RU" sz="1600" i="1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lvl="0"/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Низкий темп характерен для всех видов деятельности, академических, речевых и моторных навыков;</a:t>
                      </a:r>
                    </a:p>
                    <a:p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Низкая продолжительность любой продуктивной деятельности низкая, </a:t>
                      </a:r>
                    </a:p>
                    <a:p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На фоне переутомления возникает заторможенность и полное игнорирование инструкций;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0"/>
            <a:ext cx="11338560" cy="122791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ru-RU" sz="3200" b="1" dirty="0" smtClean="0">
                <a:latin typeface="+mn-lt"/>
              </a:rPr>
              <a:t>2. Заключение </a:t>
            </a:r>
            <a:r>
              <a:rPr lang="ru-RU" sz="3200" b="1" dirty="0" smtClean="0">
                <a:latin typeface="+mn-lt"/>
              </a:rPr>
              <a:t>и рекомендации </a:t>
            </a:r>
            <a:r>
              <a:rPr lang="ru-RU" sz="3200" b="1" dirty="0" err="1" smtClean="0">
                <a:latin typeface="+mn-lt"/>
              </a:rPr>
              <a:t>ППк</a:t>
            </a:r>
            <a:r>
              <a:rPr lang="ru-RU" sz="3200" b="1" dirty="0" smtClean="0">
                <a:latin typeface="+mn-lt"/>
              </a:rPr>
              <a:t> </a:t>
            </a:r>
            <a:r>
              <a:rPr lang="ru-RU" sz="3200" b="1" dirty="0" smtClean="0">
                <a:latin typeface="+mn-lt"/>
              </a:rPr>
              <a:t>образовательного учреждения</a:t>
            </a:r>
            <a:endParaRPr lang="ru-RU" sz="3200" b="1" dirty="0">
              <a:latin typeface="+mn-lt"/>
            </a:endParaRPr>
          </a:p>
        </p:txBody>
      </p:sp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444135" y="1345472"/>
          <a:ext cx="11416939" cy="51493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825"/>
                <a:gridCol w="8752114"/>
              </a:tblGrid>
              <a:tr h="953591">
                <a:tc gridSpan="2">
                  <a:txBody>
                    <a:bodyPr/>
                    <a:lstStyle/>
                    <a:p>
                      <a:r>
                        <a:rPr lang="ru-RU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Оценка особенностей развития ребенка с ЗПР с целью определения индивидуальных планируемых результатов.</a:t>
                      </a:r>
                      <a:r>
                        <a:rPr lang="ru-RU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ru-RU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Заключение по результатам комплексной диагностики учителя, психолога, логопеда, дефектолога.</a:t>
                      </a:r>
                      <a:endParaRPr lang="ru-RU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</a:tr>
              <a:tr h="20316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ru-RU" sz="14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48895" marR="120650">
                        <a:lnSpc>
                          <a:spcPct val="86000"/>
                        </a:lnSpc>
                        <a:spcAft>
                          <a:spcPts val="0"/>
                        </a:spcAft>
                      </a:pPr>
                      <a:r>
                        <a:rPr lang="ru-RU" sz="1400" b="1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Особенности обработки </a:t>
                      </a:r>
                      <a:r>
                        <a:rPr lang="ru-RU" sz="1600" b="1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сенсорной информации</a:t>
                      </a:r>
                      <a:endParaRPr lang="ru-RU" sz="1600" dirty="0" smtClean="0">
                        <a:latin typeface="Times New Roman"/>
                        <a:ea typeface="Times New Roman"/>
                      </a:endParaRPr>
                    </a:p>
                    <a:p>
                      <a:pPr marL="48895" marR="41910">
                        <a:lnSpc>
                          <a:spcPct val="86000"/>
                        </a:lnSpc>
                        <a:spcAft>
                          <a:spcPts val="0"/>
                        </a:spcAft>
                      </a:pPr>
                      <a:r>
                        <a:rPr lang="ru-RU" sz="1600" i="1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(по результатам опроса родителей, наблюдения учителя и специалистов со- провождения)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lvl="0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Вербальную информацию воспринимает частично и избирательно, для понимания инструкции требуется увеличенное количество времени.</a:t>
                      </a:r>
                    </a:p>
                  </a:txBody>
                  <a:tcPr marL="0" marR="0" marT="0" marB="0"/>
                </a:tc>
              </a:tr>
              <a:tr h="1867160">
                <a:tc>
                  <a:txBody>
                    <a:bodyPr/>
                    <a:lstStyle/>
                    <a:p>
                      <a:pPr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endParaRPr lang="ru-RU" sz="14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48895" marR="41910">
                        <a:lnSpc>
                          <a:spcPct val="86000"/>
                        </a:lnSpc>
                        <a:spcAft>
                          <a:spcPts val="0"/>
                        </a:spcAft>
                      </a:pPr>
                      <a:r>
                        <a:rPr lang="ru-RU" sz="1400" b="1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Особенности моторного развития и графических навыков</a:t>
                      </a:r>
                      <a:endParaRPr lang="ru-RU" sz="14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lvl="0"/>
                      <a:r>
                        <a:rPr lang="ru-RU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О</a:t>
                      </a: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тмечается недостаточность развития общей и мелкой моторики: неловкость и нарушения координации произвольных движений, трудности в овладении некоторыми навыками самообслуживания (не может застегнуть одежду, обувь, затрудняется натянуть на себя колготки, носки). </a:t>
                      </a:r>
                    </a:p>
                    <a:p>
                      <a:pPr lvl="0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Плохо ориентируется в пространстве листа, границ строки, клетки, линейки (может начать писать в середине строки, листа, на следующей странице);</a:t>
                      </a:r>
                      <a:r>
                        <a:rPr lang="ru-RU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графический образ некоторых букв не закреплен. При написании цифр отмечается зеркальность.</a:t>
                      </a:r>
                      <a:r>
                        <a:rPr lang="ru-RU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0"/>
            <a:ext cx="11338560" cy="122791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3</a:t>
            </a:r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. </a:t>
            </a:r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Индивидуальные планируемые результаты </a:t>
            </a:r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 </a:t>
            </a:r>
            <a:endParaRPr lang="ru-RU" sz="3200" b="1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444135" y="1345472"/>
          <a:ext cx="11416938" cy="52251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5646"/>
                <a:gridCol w="7611292"/>
              </a:tblGrid>
              <a:tr h="971991">
                <a:tc gridSpan="2">
                  <a:txBody>
                    <a:bodyPr/>
                    <a:lstStyle/>
                    <a:p>
                      <a:pPr lvl="0" algn="ctr"/>
                      <a:r>
                        <a:rPr lang="en-US" sz="2400" b="1" kern="12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Освоение</a:t>
                      </a:r>
                      <a:r>
                        <a:rPr lang="ru-RU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предметных</a:t>
                      </a:r>
                      <a:r>
                        <a:rPr lang="ru-RU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областей</a:t>
                      </a:r>
                      <a:endParaRPr lang="ru-RU" sz="2400" b="1" kern="120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63529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1" dirty="0" smtClean="0">
                          <a:latin typeface="+mn-lt"/>
                          <a:ea typeface="Times New Roman"/>
                          <a:cs typeface="Times New Roman" pitchFamily="18" charset="0"/>
                        </a:rPr>
                        <a:t>Предмет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Индивидуальные планируемые результаты на период</a:t>
                      </a:r>
                      <a:endParaRPr lang="ru-RU" sz="1600" b="0" dirty="0" smtClean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163159">
                <a:tc rowSpan="5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ru-RU" sz="1600" dirty="0" smtClean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600" dirty="0" smtClean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600" dirty="0" smtClean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600" dirty="0" smtClean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600" dirty="0" smtClean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600" dirty="0" smtClean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2000" b="1" dirty="0" smtClean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 dirty="0" smtClean="0">
                          <a:latin typeface="Times New Roman"/>
                          <a:ea typeface="Times New Roman"/>
                        </a:rPr>
                        <a:t>Математика</a:t>
                      </a:r>
                      <a:endParaRPr lang="ru-RU" sz="2000" b="1" dirty="0"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Научится ориентироваться в рабочей тетради (соблюдать общие правила записи: отступать 4 клетки от домашней работы, в центре строки записывать число и классную работу, ориентироваться на тетрадном листе: находить вверх, низ, середину листа).</a:t>
                      </a:r>
                      <a:endParaRPr lang="ru-RU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32842">
                <a:tc v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marR="53340">
                        <a:lnSpc>
                          <a:spcPct val="97000"/>
                        </a:lnSpc>
                        <a:spcBef>
                          <a:spcPts val="425"/>
                        </a:spcBef>
                        <a:spcAft>
                          <a:spcPts val="0"/>
                        </a:spcAft>
                      </a:pP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Научится самостоятельно списывать с доски учебный материал в минимальном объеме (50 % заданий).</a:t>
                      </a:r>
                      <a:r>
                        <a:rPr lang="ru-RU" sz="160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  <a:tr h="787536">
                <a:tc vMerge="1">
                  <a:txBody>
                    <a:bodyPr/>
                    <a:lstStyle/>
                    <a:p>
                      <a:pPr>
                        <a:spcBef>
                          <a:spcPts val="255"/>
                        </a:spcBef>
                        <a:spcAft>
                          <a:spcPts val="0"/>
                        </a:spcAft>
                      </a:pPr>
                      <a:endParaRPr lang="ru-RU" sz="16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>
                        <a:spcBef>
                          <a:spcPts val="260"/>
                        </a:spcBef>
                        <a:spcAft>
                          <a:spcPts val="0"/>
                        </a:spcAft>
                      </a:pP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Научится ориентироваться в числовой прямой второго десятка: правильно называть числа второго десятка, самостоятельно находить заданное число, называть соседние числа, правильно записывать числа второго десятка.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  <a:tr h="525024">
                <a:tc vMerge="1">
                  <a:txBody>
                    <a:bodyPr/>
                    <a:lstStyle/>
                    <a:p>
                      <a:pPr>
                        <a:spcBef>
                          <a:spcPts val="140"/>
                        </a:spcBef>
                        <a:spcAft>
                          <a:spcPts val="0"/>
                        </a:spcAft>
                      </a:pPr>
                      <a:endParaRPr lang="ru-RU" sz="16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165"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Научится с помощью «</a:t>
                      </a:r>
                      <a:r>
                        <a:rPr lang="ru-RU" sz="16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Нумикона</a:t>
                      </a: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» складывать и вычитать числа в пределах 20 с пере- ходом через десяток, с пересчетом от опорного числа.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  <a:tr h="509301">
                <a:tc vMerge="1">
                  <a:txBody>
                    <a:bodyPr/>
                    <a:lstStyle/>
                    <a:p>
                      <a:pPr>
                        <a:spcBef>
                          <a:spcPts val="705"/>
                        </a:spcBef>
                        <a:spcAft>
                          <a:spcPts val="0"/>
                        </a:spcAft>
                      </a:pP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marR="53340">
                        <a:lnSpc>
                          <a:spcPct val="97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Научится составлять по опорной схеме элементарную краткую запись задачи и спи- </a:t>
                      </a:r>
                      <a:r>
                        <a:rPr lang="ru-RU" sz="16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сывать</a:t>
                      </a:r>
                      <a:r>
                        <a:rPr lang="ru-RU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ее с опорных карточек в тетрадь.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0"/>
            <a:ext cx="11338560" cy="122791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3</a:t>
            </a:r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. </a:t>
            </a:r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Индивидуальные планируемые результаты </a:t>
            </a:r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 </a:t>
            </a:r>
            <a:endParaRPr lang="ru-RU" sz="3200" b="1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444135" y="1345472"/>
          <a:ext cx="11416939" cy="47570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57065"/>
                <a:gridCol w="1129937"/>
                <a:gridCol w="1129937"/>
              </a:tblGrid>
              <a:tr h="666208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kern="12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Формирование</a:t>
                      </a:r>
                      <a:r>
                        <a:rPr lang="ru-RU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универсальных</a:t>
                      </a:r>
                      <a:r>
                        <a:rPr lang="ru-RU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учебных</a:t>
                      </a:r>
                      <a:r>
                        <a:rPr lang="ru-RU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действий</a:t>
                      </a:r>
                      <a:r>
                        <a:rPr lang="en-US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  <a:endParaRPr lang="ru-RU" sz="2400" b="1" kern="1200" dirty="0" smtClean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 algn="ctr"/>
                      <a:endParaRPr lang="ru-RU" sz="2400" b="1" kern="1200" dirty="0">
                        <a:solidFill>
                          <a:schemeClr val="bg2">
                            <a:lumMod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52251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Индивидуальные планируемые результаты на период</a:t>
                      </a:r>
                      <a:endParaRPr lang="ru-RU" sz="1600" b="0" dirty="0" smtClean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1" dirty="0" smtClean="0">
                          <a:latin typeface="+mn-lt"/>
                          <a:ea typeface="Times New Roman"/>
                          <a:cs typeface="Times New Roman" pitchFamily="18" charset="0"/>
                        </a:rPr>
                        <a:t>Результативность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313508">
                <a:tc rowSpan="2">
                  <a:txBody>
                    <a:bodyPr/>
                    <a:lstStyle/>
                    <a:p>
                      <a:pPr marL="50800">
                        <a:lnSpc>
                          <a:spcPts val="1085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endParaRPr lang="ru-RU" sz="1800" spc="-15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800">
                        <a:lnSpc>
                          <a:spcPts val="1085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endParaRPr lang="ru-RU" sz="1800" spc="-15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800">
                        <a:lnSpc>
                          <a:spcPts val="1085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ru-RU" sz="1800" spc="-15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Научится </a:t>
                      </a:r>
                      <a:r>
                        <a:rPr lang="ru-RU" sz="1800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самостоятельно </a:t>
                      </a:r>
                      <a:r>
                        <a:rPr lang="ru-RU" sz="1800" spc="-15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готовиться </a:t>
                      </a:r>
                      <a:r>
                        <a:rPr lang="ru-RU" sz="1800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 </a:t>
                      </a:r>
                      <a:r>
                        <a:rPr lang="ru-RU" sz="1800" spc="-30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уроку, </a:t>
                      </a:r>
                      <a:r>
                        <a:rPr lang="ru-RU" sz="1800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опираясь на </a:t>
                      </a:r>
                      <a:r>
                        <a:rPr lang="ru-RU" sz="1800" spc="-20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визуальные </a:t>
                      </a:r>
                      <a:r>
                        <a:rPr lang="ru-RU" sz="1800" spc="-15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подсказки </a:t>
                      </a:r>
                      <a:endParaRPr lang="ru-RU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н</a:t>
                      </a:r>
                      <a:endParaRPr lang="ru-RU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к</a:t>
                      </a:r>
                      <a:endParaRPr lang="ru-RU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81580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</a:p>
                    <a:p>
                      <a:pPr algn="ctr"/>
                      <a:endParaRPr lang="ru-RU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ru-RU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32842">
                <a:tc>
                  <a:txBody>
                    <a:bodyPr/>
                    <a:lstStyle/>
                    <a:p>
                      <a:pPr marL="50165">
                        <a:lnSpc>
                          <a:spcPts val="940"/>
                        </a:lnSpc>
                        <a:spcAft>
                          <a:spcPts val="0"/>
                        </a:spcAft>
                      </a:pPr>
                      <a:endParaRPr lang="ru-RU" sz="1800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165">
                        <a:lnSpc>
                          <a:spcPts val="940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Научится передвигаться по школе без остановок до нужного помещения. </a:t>
                      </a:r>
                    </a:p>
                    <a:p>
                      <a:pPr marL="50165">
                        <a:lnSpc>
                          <a:spcPts val="940"/>
                        </a:lnSpc>
                        <a:spcAft>
                          <a:spcPts val="0"/>
                        </a:spcAft>
                      </a:pPr>
                      <a:endParaRPr lang="ru-RU" sz="1800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165">
                        <a:lnSpc>
                          <a:spcPts val="940"/>
                        </a:lnSpc>
                        <a:spcAft>
                          <a:spcPts val="0"/>
                        </a:spcAft>
                      </a:pPr>
                      <a:endParaRPr lang="ru-RU" sz="1800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165">
                        <a:lnSpc>
                          <a:spcPts val="94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Ориентироваться</a:t>
                      </a:r>
                      <a:r>
                        <a:rPr lang="en-US" sz="180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в </a:t>
                      </a:r>
                      <a:r>
                        <a:rPr lang="en-US" sz="1800" dirty="0" err="1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помещении</a:t>
                      </a:r>
                      <a:r>
                        <a:rPr lang="ru-RU" sz="180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en-US" sz="1800" dirty="0" err="1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школы</a:t>
                      </a:r>
                      <a:r>
                        <a:rPr lang="en-US" sz="180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</a:t>
                      </a:r>
                      <a:endParaRPr lang="ru-RU" sz="1800" dirty="0" smtClean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165">
                        <a:lnSpc>
                          <a:spcPts val="940"/>
                        </a:lnSpc>
                        <a:spcAft>
                          <a:spcPts val="0"/>
                        </a:spcAft>
                      </a:pPr>
                      <a:endParaRPr lang="ru-RU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marR="53340" algn="ctr">
                        <a:lnSpc>
                          <a:spcPct val="97000"/>
                        </a:lnSpc>
                        <a:spcBef>
                          <a:spcPts val="425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marR="53340" algn="ctr">
                        <a:lnSpc>
                          <a:spcPct val="97000"/>
                        </a:lnSpc>
                        <a:spcBef>
                          <a:spcPts val="425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  <a:tr h="904466">
                <a:tc>
                  <a:txBody>
                    <a:bodyPr/>
                    <a:lstStyle/>
                    <a:p>
                      <a:pPr marL="50800">
                        <a:lnSpc>
                          <a:spcPts val="1025"/>
                        </a:lnSpc>
                        <a:spcAft>
                          <a:spcPts val="0"/>
                        </a:spcAft>
                      </a:pPr>
                      <a:endParaRPr lang="ru-RU" sz="1800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800">
                        <a:lnSpc>
                          <a:spcPts val="1025"/>
                        </a:lnSpc>
                        <a:spcAft>
                          <a:spcPts val="0"/>
                        </a:spcAft>
                      </a:pPr>
                      <a:endParaRPr lang="ru-RU" sz="1800" dirty="0" smtClean="0">
                        <a:solidFill>
                          <a:srgbClr val="231F2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800">
                        <a:lnSpc>
                          <a:spcPts val="1025"/>
                        </a:lnSpc>
                        <a:spcAft>
                          <a:spcPts val="0"/>
                        </a:spcAft>
                      </a:pPr>
                      <a:r>
                        <a:rPr lang="ru-RU" sz="1800" dirty="0" smtClean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Научится </a:t>
                      </a:r>
                      <a:r>
                        <a:rPr lang="ru-RU" sz="1800" dirty="0">
                          <a:solidFill>
                            <a:srgbClr val="231F2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выполнять задания, опираясь на речевую инструкцию педагога </a:t>
                      </a:r>
                      <a:endParaRPr lang="ru-RU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algn="ctr">
                        <a:spcBef>
                          <a:spcPts val="260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algn="ctr">
                        <a:spcBef>
                          <a:spcPts val="260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</a:t>
                      </a:r>
                      <a:endParaRPr lang="ru-RU" sz="1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  <a:tr h="90446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Научится начинать выполнение задания самостоятельно и доделывать до конца </a:t>
                      </a:r>
                      <a:endParaRPr lang="ru-RU" sz="1800" b="1" dirty="0" smtClean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0</a:t>
                      </a:r>
                      <a:endParaRPr lang="ru-RU" dirty="0"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2</a:t>
                      </a:r>
                      <a:endParaRPr lang="ru-RU" dirty="0"/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0"/>
            <a:ext cx="11338560" cy="122791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3. Индивидуальные планируемые результаты </a:t>
            </a:r>
            <a:endParaRPr lang="ru-RU" sz="3200" b="1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444135" y="1345472"/>
          <a:ext cx="11416941" cy="55061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4745"/>
                <a:gridCol w="4820194"/>
                <a:gridCol w="2129246"/>
                <a:gridCol w="2442756"/>
              </a:tblGrid>
              <a:tr h="844329">
                <a:tc gridSpan="4">
                  <a:txBody>
                    <a:bodyPr/>
                    <a:lstStyle/>
                    <a:p>
                      <a:pPr algn="ctr"/>
                      <a:r>
                        <a:rPr lang="ru-RU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Психолого-педагогическое сопровождение образовательного процесса</a:t>
                      </a:r>
                      <a:endParaRPr lang="ru-RU" sz="2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1134859">
                <a:tc>
                  <a:txBody>
                    <a:bodyPr/>
                    <a:lstStyle/>
                    <a:p>
                      <a:pPr marL="189230" indent="42545" algn="ctr">
                        <a:lnSpc>
                          <a:spcPct val="97000"/>
                        </a:lnSpc>
                        <a:spcBef>
                          <a:spcPts val="155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Специалисты</a:t>
                      </a:r>
                      <a:r>
                        <a:rPr lang="ru-RU" sz="1600" b="1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сопровождения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2250" algn="ctr">
                        <a:spcBef>
                          <a:spcPts val="695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Направления</a:t>
                      </a:r>
                      <a:r>
                        <a:rPr lang="en-US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коррекционной</a:t>
                      </a:r>
                      <a:r>
                        <a:rPr lang="en-US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работы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04165" marR="291465" indent="36830" algn="ctr">
                        <a:lnSpc>
                          <a:spcPct val="97000"/>
                        </a:lnSpc>
                        <a:spcBef>
                          <a:spcPts val="155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Форма</a:t>
                      </a:r>
                      <a:r>
                        <a:rPr lang="ru-RU" sz="1600" b="1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занятий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5095" marR="111125" indent="4445" algn="ctr">
                        <a:lnSpc>
                          <a:spcPct val="97000"/>
                        </a:lnSpc>
                        <a:spcBef>
                          <a:spcPts val="155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Продолжительность</a:t>
                      </a:r>
                      <a:r>
                        <a:rPr lang="en-US" sz="1600" b="1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600" b="1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и </a:t>
                      </a:r>
                      <a:r>
                        <a:rPr lang="en-US" sz="1600" b="1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частота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1195089">
                <a:tc>
                  <a:txBody>
                    <a:bodyPr/>
                    <a:lstStyle/>
                    <a:p>
                      <a:pPr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Учитель-логопед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1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. Формирование слоговой структуры слова.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  <a:p>
                      <a:pPr marL="158750" marR="35560" indent="-108585">
                        <a:lnSpc>
                          <a:spcPct val="9700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2. Формирование умения составлять короткие рассказы, пересказы.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endParaRPr lang="ru-RU" sz="1400" dirty="0">
                        <a:latin typeface="Times New Roman"/>
                        <a:ea typeface="Times New Roman"/>
                      </a:endParaRPr>
                    </a:p>
                    <a:p>
                      <a:pPr marL="82550" algn="l"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Индивидуальная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и</a:t>
                      </a:r>
                    </a:p>
                    <a:p>
                      <a:pPr marL="82550" algn="l"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малых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400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группах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90195" marR="166370" indent="-110490">
                        <a:lnSpc>
                          <a:spcPct val="97000"/>
                        </a:lnSpc>
                        <a:spcBef>
                          <a:spcPts val="735"/>
                        </a:spcBef>
                        <a:spcAft>
                          <a:spcPts val="0"/>
                        </a:spcAft>
                      </a:pPr>
                      <a:r>
                        <a:rPr lang="ru-RU" sz="1400" baseline="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1 час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 </a:t>
                      </a:r>
                      <a:r>
                        <a:rPr lang="ru-RU" sz="14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в 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неделю</a:t>
                      </a:r>
                    </a:p>
                    <a:p>
                      <a:pPr algn="l"/>
                      <a:endParaRPr lang="ru-RU" sz="14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ru-RU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КРК «Ритмика» </a:t>
                      </a:r>
                    </a:p>
                    <a:p>
                      <a:pPr algn="l"/>
                      <a:r>
                        <a:rPr lang="ru-RU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(1 час в неделю)</a:t>
                      </a:r>
                      <a:endParaRPr lang="ru-RU" sz="14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</a:tr>
              <a:tr h="1060213">
                <a:tc>
                  <a:txBody>
                    <a:bodyPr/>
                    <a:lstStyle/>
                    <a:p>
                      <a:pPr marL="50800">
                        <a:spcBef>
                          <a:spcPts val="71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Педагог-психолог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1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. Формирование социальных навыков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2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. Формирование коммуникативных навыков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 marR="53340" indent="-17145" algn="l">
                        <a:lnSpc>
                          <a:spcPct val="97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endParaRPr lang="ru-RU" sz="14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83820" marR="53340" indent="-17145" algn="l">
                        <a:lnSpc>
                          <a:spcPct val="97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Индивидуальная</a:t>
                      </a:r>
                      <a:endParaRPr lang="ru-RU" sz="14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340">
                        <a:spcBef>
                          <a:spcPts val="710"/>
                        </a:spcBef>
                        <a:spcAft>
                          <a:spcPts val="0"/>
                        </a:spcAft>
                      </a:pPr>
                      <a:endParaRPr lang="ru-RU" sz="14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180340">
                        <a:spcBef>
                          <a:spcPts val="71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1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час</a:t>
                      </a:r>
                      <a:r>
                        <a:rPr lang="en-US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en-US" sz="14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в </a:t>
                      </a:r>
                      <a:r>
                        <a:rPr lang="en-US" sz="14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неделю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1060215">
                <a:tc>
                  <a:txBody>
                    <a:bodyPr/>
                    <a:lstStyle/>
                    <a:p>
                      <a:pPr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Учитель-дефектолог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1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. Формирование графических навыков</a:t>
                      </a:r>
                      <a:r>
                        <a:rPr lang="ru-RU" sz="16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158750" marR="35560" indent="-108585">
                        <a:lnSpc>
                          <a:spcPct val="9700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ru-RU" sz="16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2</a:t>
                      </a:r>
                      <a:r>
                        <a:rPr lang="ru-RU" sz="16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. Формирование пространственно- временных отношений.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2550" marR="81280" algn="l">
                        <a:lnSpc>
                          <a:spcPct val="97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endParaRPr lang="ru-RU" sz="14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82550" marR="81280" algn="l">
                        <a:lnSpc>
                          <a:spcPct val="97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Индивидуальная</a:t>
                      </a:r>
                      <a:endParaRPr lang="ru-RU" sz="14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27025" marR="166370" indent="-147320">
                        <a:lnSpc>
                          <a:spcPct val="97000"/>
                        </a:lnSpc>
                        <a:spcBef>
                          <a:spcPts val="735"/>
                        </a:spcBef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1</a:t>
                      </a:r>
                      <a:r>
                        <a:rPr lang="ru-RU" sz="1400" baseline="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час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ru-RU" sz="1400" dirty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в 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неделю</a:t>
                      </a:r>
                      <a:r>
                        <a:rPr lang="ru-RU" sz="1400" baseline="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</a:p>
                    <a:p>
                      <a:pPr marL="327025" marR="166370" indent="-147320">
                        <a:lnSpc>
                          <a:spcPct val="97000"/>
                        </a:lnSpc>
                        <a:spcBef>
                          <a:spcPts val="735"/>
                        </a:spcBef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КРК «</a:t>
                      </a:r>
                      <a:r>
                        <a:rPr lang="ru-RU" sz="1400" dirty="0" err="1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Коррекционно-развиваюшие</a:t>
                      </a:r>
                      <a:r>
                        <a:rPr lang="ru-RU" sz="14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 занятия</a:t>
                      </a:r>
                      <a:r>
                        <a:rPr lang="ru-RU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ru-RU" sz="1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(</a:t>
                      </a:r>
                      <a:r>
                        <a:rPr lang="ru-RU" sz="14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психокоррекционные</a:t>
                      </a:r>
                      <a:r>
                        <a:rPr lang="ru-RU" sz="1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)» </a:t>
                      </a:r>
                      <a:endParaRPr lang="ru-RU" sz="14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327025" marR="166370" indent="-147320">
                        <a:lnSpc>
                          <a:spcPct val="97000"/>
                        </a:lnSpc>
                        <a:spcBef>
                          <a:spcPts val="735"/>
                        </a:spcBef>
                        <a:spcAft>
                          <a:spcPts val="0"/>
                        </a:spcAft>
                      </a:pP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(</a:t>
                      </a:r>
                      <a:r>
                        <a:rPr lang="ru-RU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 час в неделю</a:t>
                      </a:r>
                      <a:r>
                        <a:rPr lang="ru-RU" sz="1400" dirty="0" smtClean="0">
                          <a:solidFill>
                            <a:srgbClr val="231F20"/>
                          </a:solidFill>
                          <a:latin typeface="Times New Roman"/>
                          <a:ea typeface="Times New Roman"/>
                        </a:rPr>
                        <a:t>)</a:t>
                      </a: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6387" y="0"/>
            <a:ext cx="11443063" cy="979714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ru-RU" sz="32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3. Индивидуальные планируемые результаты </a:t>
            </a:r>
            <a:endParaRPr lang="ru-RU" sz="3200" b="1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graphicFrame>
        <p:nvGraphicFramePr>
          <p:cNvPr id="4" name="Содержимое 3"/>
          <p:cNvGraphicFramePr>
            <a:graphicFrameLocks noGrp="1"/>
          </p:cNvGraphicFramePr>
          <p:nvPr>
            <p:ph idx="1"/>
          </p:nvPr>
        </p:nvGraphicFramePr>
        <p:xfrm>
          <a:off x="548637" y="1107597"/>
          <a:ext cx="11416941" cy="5750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0768"/>
                <a:gridCol w="8556173"/>
              </a:tblGrid>
              <a:tr h="640082">
                <a:tc gridSpan="2">
                  <a:txBody>
                    <a:bodyPr/>
                    <a:lstStyle/>
                    <a:p>
                      <a:pPr algn="ctr"/>
                      <a:r>
                        <a:rPr lang="ru-RU" sz="2400" b="1" kern="120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Описание специальных условий обучения</a:t>
                      </a:r>
                      <a:endParaRPr lang="ru-RU" sz="24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1134859">
                <a:tc>
                  <a:txBody>
                    <a:bodyPr/>
                    <a:lstStyle/>
                    <a:p>
                      <a:pPr marL="189230" indent="42545" algn="l">
                        <a:lnSpc>
                          <a:spcPct val="97000"/>
                        </a:lnSpc>
                        <a:spcBef>
                          <a:spcPts val="155"/>
                        </a:spcBef>
                        <a:spcAft>
                          <a:spcPts val="0"/>
                        </a:spcAft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Организация пространства школы/ класса</a:t>
                      </a:r>
                      <a:endParaRPr lang="ru-RU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lvl="0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Оптимальное место в классе – первый ряд, центральное место;</a:t>
                      </a:r>
                    </a:p>
                    <a:p>
                      <a:pPr lvl="0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Зона отдыха в классе;</a:t>
                      </a:r>
                      <a:r>
                        <a:rPr lang="ru-RU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Визуальное расписание на все основные уроки;</a:t>
                      </a:r>
                    </a:p>
                    <a:p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Система визуальных подсказок: визуальные правила над  доской; коммуникативная доска со схемами обозначения просьб;</a:t>
                      </a:r>
                      <a:endParaRPr lang="ru-RU" sz="16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1195089">
                <a:tc>
                  <a:txBody>
                    <a:bodyPr/>
                    <a:lstStyle/>
                    <a:p>
                      <a:pPr algn="l"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endParaRPr lang="en-US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800" algn="l">
                        <a:spcAft>
                          <a:spcPts val="0"/>
                        </a:spcAft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Организация рабочего места</a:t>
                      </a:r>
                      <a:endParaRPr lang="ru-RU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marR="0" lvl="0" indent="0" algn="l" defTabSz="914400" rtl="0" eaLnBrk="1" fontAlgn="auto" latinLnBrk="0" hangingPunct="1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0800" marR="0" lvl="0" indent="0" algn="l" defTabSz="914400" rtl="0" eaLnBrk="1" fontAlgn="auto" latinLnBrk="0" hangingPunct="1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0800" marR="0" lvl="0" indent="0" algn="l" defTabSz="914400" rtl="0" eaLnBrk="1" fontAlgn="auto" latinLnBrk="0" hangingPunct="1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Визуальные подсказки: обозначение чисел с помощью </a:t>
                      </a:r>
                      <a:r>
                        <a:rPr lang="ru-RU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Нумикона</a:t>
                      </a: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; таблица </a:t>
                      </a:r>
                    </a:p>
                    <a:p>
                      <a:pPr marL="50800" marR="0" lvl="0" indent="0" algn="l" defTabSz="914400" rtl="0" eaLnBrk="1" fontAlgn="auto" latinLnBrk="0" hangingPunct="1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0800" marR="0" lvl="0" indent="0" algn="l" defTabSz="914400" rtl="0" eaLnBrk="1" fontAlgn="auto" latinLnBrk="0" hangingPunct="1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сложения; </a:t>
                      </a:r>
                    </a:p>
                    <a:p>
                      <a:pPr marL="50800" marR="0" lvl="0" indent="0" algn="l" defTabSz="914400" rtl="0" eaLnBrk="1" fontAlgn="auto" latinLnBrk="0" hangingPunct="1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0800" marR="0" lvl="0" indent="0" algn="l" defTabSz="914400" rtl="0" eaLnBrk="1" fontAlgn="auto" latinLnBrk="0" hangingPunct="1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Именные таблички</a:t>
                      </a:r>
                      <a:r>
                        <a:rPr lang="ru-RU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сопровождающие все учебные принадлежности;</a:t>
                      </a: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873601">
                <a:tc>
                  <a:txBody>
                    <a:bodyPr/>
                    <a:lstStyle/>
                    <a:p>
                      <a:pPr marL="50800" algn="l">
                        <a:spcBef>
                          <a:spcPts val="710"/>
                        </a:spcBef>
                        <a:spcAft>
                          <a:spcPts val="0"/>
                        </a:spcAft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Вспомогательные средства и ТСР</a:t>
                      </a:r>
                      <a:endParaRPr lang="ru-RU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Сенсорные приспособления: специальная ручка/карандаш</a:t>
                      </a: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ru-RU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0800">
                        <a:lnSpc>
                          <a:spcPts val="114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Жетонная</a:t>
                      </a:r>
                      <a:r>
                        <a:rPr lang="ru-RU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с</a:t>
                      </a: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истема поощрений</a:t>
                      </a:r>
                      <a:endParaRPr lang="ru-RU" sz="1600" dirty="0" smtClean="0">
                        <a:solidFill>
                          <a:srgbClr val="231F2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0" marR="0" marT="0" marB="0"/>
                </a:tc>
              </a:tr>
              <a:tr h="1060215">
                <a:tc>
                  <a:txBody>
                    <a:bodyPr/>
                    <a:lstStyle/>
                    <a:p>
                      <a:pPr algn="l"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endParaRPr lang="en-US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50800" algn="l">
                        <a:spcAft>
                          <a:spcPts val="0"/>
                        </a:spcAft>
                      </a:pP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Специальный дидактический, методический материал</a:t>
                      </a:r>
                      <a:endParaRPr lang="ru-RU" sz="1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lvl="0"/>
                      <a:r>
                        <a:rPr lang="ru-RU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Нумикон</a:t>
                      </a: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числовая прямая;</a:t>
                      </a:r>
                    </a:p>
                    <a:p>
                      <a:pPr lvl="0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Учебные материалы: крупная клетка, разлинованная тетрадь, выделение строки цветом;</a:t>
                      </a:r>
                    </a:p>
                    <a:p>
                      <a:pPr lvl="0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Адаптированные задания: предъявление текстов для списывания и</a:t>
                      </a:r>
                      <a:r>
                        <a:rPr lang="ru-RU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пересказа с визуальной опорой</a:t>
                      </a:r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; выделение вопросов разными цветами;  упрощение текстов из учебника; опорные прописи по материалам урока.</a:t>
                      </a: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74320" y="0"/>
            <a:ext cx="11730445" cy="131935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ru-RU" sz="3400" b="1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Содержание АОП включает в себя</a:t>
            </a:r>
            <a:endParaRPr lang="ru-RU" sz="3400" b="1" dirty="0">
              <a:latin typeface="+mn-lt"/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мониторинги формирования УУД/БУД, </a:t>
            </a:r>
          </a:p>
          <a:p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динамические речевые карты логопеда и карты развития дефектолога, </a:t>
            </a:r>
          </a:p>
          <a:p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диагностическую карту формирования учебно-познавательной деятельности, </a:t>
            </a:r>
          </a:p>
          <a:p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адаптированные </a:t>
            </a:r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контрольные и проверочные </a:t>
            </a:r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работы</a:t>
            </a:r>
          </a:p>
          <a:p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адаптированные </a:t>
            </a:r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приемы и методы </a:t>
            </a:r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передачи </a:t>
            </a:r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и репрезентации </a:t>
            </a:r>
            <a:r>
              <a:rPr lang="ru-RU" sz="2800" b="1" dirty="0" smtClean="0">
                <a:solidFill>
                  <a:schemeClr val="bg2">
                    <a:lumMod val="25000"/>
                  </a:schemeClr>
                </a:solidFill>
              </a:rPr>
              <a:t>знаний.</a:t>
            </a:r>
            <a:endParaRPr lang="ru-RU" sz="2800" b="1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839245" y="2317315"/>
            <a:ext cx="9933140" cy="127765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ru-RU" dirty="0">
                <a:solidFill>
                  <a:schemeClr val="bg2">
                    <a:lumMod val="25000"/>
                  </a:schemeClr>
                </a:solidFill>
              </a:rPr>
              <a:t>Спасибо за внимание!</a:t>
            </a:r>
          </a:p>
        </p:txBody>
      </p:sp>
    </p:spTree>
    <p:extLst>
      <p:ext uri="{BB962C8B-B14F-4D97-AF65-F5344CB8AC3E}">
        <p14:creationId xmlns="" xmlns:p14="http://schemas.microsoft.com/office/powerpoint/2010/main" val="1511182130"/>
      </p:ext>
    </p:extLst>
  </p:cSld>
  <p:clrMapOvr>
    <a:masterClrMapping/>
  </p:clrMapOvr>
</p:sld>
</file>

<file path=ppt/theme/theme1.xml><?xml version="1.0" encoding="utf-8"?>
<a:theme xmlns:a="http://schemas.openxmlformats.org/drawingml/2006/main" name="Ретро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575</TotalTime>
  <Words>3157</Words>
  <Application>Microsoft Office PowerPoint</Application>
  <PresentationFormat>Произвольный</PresentationFormat>
  <Paragraphs>507</Paragraphs>
  <Slides>38</Slides>
  <Notes>2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38</vt:i4>
      </vt:variant>
    </vt:vector>
  </HeadingPairs>
  <TitlesOfParts>
    <vt:vector size="39" baseType="lpstr">
      <vt:lpstr>Ретро</vt:lpstr>
      <vt:lpstr>Технология разработки адаптированной основной общеобразовательной программы</vt:lpstr>
      <vt:lpstr> Адаптированная основная общеобразовательная программа НОО обучающихся с ОВЗ </vt:lpstr>
      <vt:lpstr>Адаптированная основная общеобразовательная программа НОО обучающихся с ОВЗ</vt:lpstr>
      <vt:lpstr>Слайд 4</vt:lpstr>
      <vt:lpstr>Условия и порядок разработки АООП</vt:lpstr>
      <vt:lpstr>Положение «О структуре, порядке разработки и утверждения АООП НОО обучающихся с ОВЗ ГБОУ Школа №518» </vt:lpstr>
      <vt:lpstr>    Порядок разработки АООП НОО в ГБОУ Школа №518 включает следующие этапы: </vt:lpstr>
      <vt:lpstr>Психолого-педагогического консилиум  ГБОУ Школа №518:</vt:lpstr>
      <vt:lpstr>Слайд 9</vt:lpstr>
      <vt:lpstr>Порядок внесения изменений и (или) дополнений в АООП НОО: </vt:lpstr>
      <vt:lpstr>Порядок внесения изменений и (или) дополнений в АООП НОО: </vt:lpstr>
      <vt:lpstr>Слайд 12</vt:lpstr>
      <vt:lpstr>Организационная и функциональная структура                  управ­ления реализацией АООП НОО </vt:lpstr>
      <vt:lpstr>Слайд 14</vt:lpstr>
      <vt:lpstr>Слайд 15</vt:lpstr>
      <vt:lpstr>  Школьный мониторинг реализации  АООП НОО </vt:lpstr>
      <vt:lpstr>Реализация АООП</vt:lpstr>
      <vt:lpstr>Коррекционно-развивающая область АООП</vt:lpstr>
      <vt:lpstr> Коррекционно-развивающая область АООП. Варианты АООП с индексом «1»</vt:lpstr>
      <vt:lpstr> Коррекционно-развивающая область АООП. Варианты программ с индексом «2 и 3»</vt:lpstr>
      <vt:lpstr> Содержание и формы реализации коррекционно-развивающей области АООП НОО  глухих обучающихся </vt:lpstr>
      <vt:lpstr> Содержание и формы реализации коррекционно-развивающей области АООП НОО  слабослышащих и позднооглохших обучающихся </vt:lpstr>
      <vt:lpstr> Содержание коррекционно-развивающей области АООП НОО для незрячих обучающихся </vt:lpstr>
      <vt:lpstr> Содержание коррекционно-развивающей области АООП НОО для незрячих обучающихся </vt:lpstr>
      <vt:lpstr>Слайд 25</vt:lpstr>
      <vt:lpstr> Содержание и формы реализации коррекционно-развивающей области АООП НОО   обучающихся с нарушением опорно-двигательного аппарата</vt:lpstr>
      <vt:lpstr>Слайд 27</vt:lpstr>
      <vt:lpstr>Слайд 28</vt:lpstr>
      <vt:lpstr>Слайд 29</vt:lpstr>
      <vt:lpstr>1. Общие сведения</vt:lpstr>
      <vt:lpstr>2. Заключение и рекомендации ППк образовательного учреждения</vt:lpstr>
      <vt:lpstr>2. Заключение и рекомендации ППк образовательного учреждения</vt:lpstr>
      <vt:lpstr>3. Индивидуальные планируемые результаты  </vt:lpstr>
      <vt:lpstr>3. Индивидуальные планируемые результаты  </vt:lpstr>
      <vt:lpstr>3. Индивидуальные планируемые результаты </vt:lpstr>
      <vt:lpstr>3. Индивидуальные планируемые результаты </vt:lpstr>
      <vt:lpstr>Содержание АОП включает в себя</vt:lpstr>
      <vt:lpstr>Спасибо за внимание!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Технология разработки адаптированной основной общеобразовательной программы</dc:title>
  <dc:creator>НВ</dc:creator>
  <cp:lastModifiedBy>1klass</cp:lastModifiedBy>
  <cp:revision>32</cp:revision>
  <dcterms:created xsi:type="dcterms:W3CDTF">2016-10-13T16:06:25Z</dcterms:created>
  <dcterms:modified xsi:type="dcterms:W3CDTF">2017-11-09T17:22:09Z</dcterms:modified>
</cp:coreProperties>
</file>